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5" r:id="rId4"/>
    <p:sldMasterId id="2147483739" r:id="rId5"/>
    <p:sldMasterId id="2147483709" r:id="rId6"/>
  </p:sldMasterIdLst>
  <p:notesMasterIdLst>
    <p:notesMasterId r:id="rId64"/>
  </p:notesMasterIdLst>
  <p:handoutMasterIdLst>
    <p:handoutMasterId r:id="rId65"/>
  </p:handoutMasterIdLst>
  <p:sldIdLst>
    <p:sldId id="291" r:id="rId7"/>
    <p:sldId id="523" r:id="rId8"/>
    <p:sldId id="546" r:id="rId9"/>
    <p:sldId id="548" r:id="rId10"/>
    <p:sldId id="551" r:id="rId11"/>
    <p:sldId id="556" r:id="rId12"/>
    <p:sldId id="547" r:id="rId13"/>
    <p:sldId id="552" r:id="rId14"/>
    <p:sldId id="553" r:id="rId15"/>
    <p:sldId id="601" r:id="rId16"/>
    <p:sldId id="555" r:id="rId17"/>
    <p:sldId id="554" r:id="rId18"/>
    <p:sldId id="564" r:id="rId19"/>
    <p:sldId id="565" r:id="rId20"/>
    <p:sldId id="566" r:id="rId21"/>
    <p:sldId id="562" r:id="rId22"/>
    <p:sldId id="561" r:id="rId23"/>
    <p:sldId id="558" r:id="rId24"/>
    <p:sldId id="560" r:id="rId25"/>
    <p:sldId id="598" r:id="rId26"/>
    <p:sldId id="599" r:id="rId27"/>
    <p:sldId id="563" r:id="rId28"/>
    <p:sldId id="559" r:id="rId29"/>
    <p:sldId id="570" r:id="rId30"/>
    <p:sldId id="567" r:id="rId31"/>
    <p:sldId id="571" r:id="rId32"/>
    <p:sldId id="577" r:id="rId33"/>
    <p:sldId id="569" r:id="rId34"/>
    <p:sldId id="572" r:id="rId35"/>
    <p:sldId id="573" r:id="rId36"/>
    <p:sldId id="574" r:id="rId37"/>
    <p:sldId id="575" r:id="rId38"/>
    <p:sldId id="576" r:id="rId39"/>
    <p:sldId id="578" r:id="rId40"/>
    <p:sldId id="579" r:id="rId41"/>
    <p:sldId id="580" r:id="rId42"/>
    <p:sldId id="581" r:id="rId43"/>
    <p:sldId id="549" r:id="rId44"/>
    <p:sldId id="550" r:id="rId45"/>
    <p:sldId id="582" r:id="rId46"/>
    <p:sldId id="584" r:id="rId47"/>
    <p:sldId id="585" r:id="rId48"/>
    <p:sldId id="586" r:id="rId49"/>
    <p:sldId id="587" r:id="rId50"/>
    <p:sldId id="588" r:id="rId51"/>
    <p:sldId id="589" r:id="rId52"/>
    <p:sldId id="590" r:id="rId53"/>
    <p:sldId id="591" r:id="rId54"/>
    <p:sldId id="592" r:id="rId55"/>
    <p:sldId id="593" r:id="rId56"/>
    <p:sldId id="594" r:id="rId57"/>
    <p:sldId id="595" r:id="rId58"/>
    <p:sldId id="596" r:id="rId59"/>
    <p:sldId id="597" r:id="rId60"/>
    <p:sldId id="583" r:id="rId61"/>
    <p:sldId id="279" r:id="rId62"/>
    <p:sldId id="286" r:id="rId63"/>
  </p:sldIdLst>
  <p:sldSz cx="9144000" cy="5143500" type="screen16x9"/>
  <p:notesSz cx="6858000" cy="9144000"/>
  <p:defaultTextStyle>
    <a:defPPr>
      <a:defRPr lang="en-US"/>
    </a:defPPr>
    <a:lvl1pPr marL="0" algn="l" defTabSz="457133" rtl="0" eaLnBrk="1" latinLnBrk="0" hangingPunct="1">
      <a:defRPr sz="1800" kern="1200">
        <a:solidFill>
          <a:schemeClr val="tx1"/>
        </a:solidFill>
        <a:latin typeface="+mn-lt"/>
        <a:ea typeface="+mn-ea"/>
        <a:cs typeface="+mn-cs"/>
      </a:defRPr>
    </a:lvl1pPr>
    <a:lvl2pPr marL="457133" algn="l" defTabSz="457133" rtl="0" eaLnBrk="1" latinLnBrk="0" hangingPunct="1">
      <a:defRPr sz="1800" kern="1200">
        <a:solidFill>
          <a:schemeClr val="tx1"/>
        </a:solidFill>
        <a:latin typeface="+mn-lt"/>
        <a:ea typeface="+mn-ea"/>
        <a:cs typeface="+mn-cs"/>
      </a:defRPr>
    </a:lvl2pPr>
    <a:lvl3pPr marL="914266" algn="l" defTabSz="457133" rtl="0" eaLnBrk="1" latinLnBrk="0" hangingPunct="1">
      <a:defRPr sz="1800" kern="1200">
        <a:solidFill>
          <a:schemeClr val="tx1"/>
        </a:solidFill>
        <a:latin typeface="+mn-lt"/>
        <a:ea typeface="+mn-ea"/>
        <a:cs typeface="+mn-cs"/>
      </a:defRPr>
    </a:lvl3pPr>
    <a:lvl4pPr marL="1371399" algn="l" defTabSz="457133" rtl="0" eaLnBrk="1" latinLnBrk="0" hangingPunct="1">
      <a:defRPr sz="1800" kern="1200">
        <a:solidFill>
          <a:schemeClr val="tx1"/>
        </a:solidFill>
        <a:latin typeface="+mn-lt"/>
        <a:ea typeface="+mn-ea"/>
        <a:cs typeface="+mn-cs"/>
      </a:defRPr>
    </a:lvl4pPr>
    <a:lvl5pPr marL="1828533" algn="l" defTabSz="457133" rtl="0" eaLnBrk="1" latinLnBrk="0" hangingPunct="1">
      <a:defRPr sz="1800" kern="1200">
        <a:solidFill>
          <a:schemeClr val="tx1"/>
        </a:solidFill>
        <a:latin typeface="+mn-lt"/>
        <a:ea typeface="+mn-ea"/>
        <a:cs typeface="+mn-cs"/>
      </a:defRPr>
    </a:lvl5pPr>
    <a:lvl6pPr marL="2285665" algn="l" defTabSz="457133" rtl="0" eaLnBrk="1" latinLnBrk="0" hangingPunct="1">
      <a:defRPr sz="1800" kern="1200">
        <a:solidFill>
          <a:schemeClr val="tx1"/>
        </a:solidFill>
        <a:latin typeface="+mn-lt"/>
        <a:ea typeface="+mn-ea"/>
        <a:cs typeface="+mn-cs"/>
      </a:defRPr>
    </a:lvl6pPr>
    <a:lvl7pPr marL="2742798" algn="l" defTabSz="457133" rtl="0" eaLnBrk="1" latinLnBrk="0" hangingPunct="1">
      <a:defRPr sz="1800" kern="1200">
        <a:solidFill>
          <a:schemeClr val="tx1"/>
        </a:solidFill>
        <a:latin typeface="+mn-lt"/>
        <a:ea typeface="+mn-ea"/>
        <a:cs typeface="+mn-cs"/>
      </a:defRPr>
    </a:lvl7pPr>
    <a:lvl8pPr marL="3199932" algn="l" defTabSz="457133" rtl="0" eaLnBrk="1" latinLnBrk="0" hangingPunct="1">
      <a:defRPr sz="1800" kern="1200">
        <a:solidFill>
          <a:schemeClr val="tx1"/>
        </a:solidFill>
        <a:latin typeface="+mn-lt"/>
        <a:ea typeface="+mn-ea"/>
        <a:cs typeface="+mn-cs"/>
      </a:defRPr>
    </a:lvl8pPr>
    <a:lvl9pPr marL="3657065" algn="l" defTabSz="45713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C92"/>
    <a:srgbClr val="FC8900"/>
    <a:srgbClr val="DB48F4"/>
    <a:srgbClr val="13294A"/>
    <a:srgbClr val="FFFFFF"/>
    <a:srgbClr val="13294B"/>
    <a:srgbClr val="182B2B"/>
    <a:srgbClr val="005783"/>
    <a:srgbClr val="007DBA"/>
    <a:srgbClr val="006A9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878" autoAdjust="0"/>
    <p:restoredTop sz="96405"/>
  </p:normalViewPr>
  <p:slideViewPr>
    <p:cSldViewPr snapToGrid="0" snapToObjects="1">
      <p:cViewPr varScale="1">
        <p:scale>
          <a:sx n="171" d="100"/>
          <a:sy n="171" d="100"/>
        </p:scale>
        <p:origin x="392" y="16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showGuides="1">
      <p:cViewPr varScale="1">
        <p:scale>
          <a:sx n="116" d="100"/>
          <a:sy n="116" d="100"/>
        </p:scale>
        <p:origin x="120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boun\Dropbox\UCSD%20Folder\Courses\SPPS%20209\2020%20-%20Spring%20Quarter\Examples\Probability%20and%20rat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Probability on an exponential curve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smoothMarker"/>
        <c:varyColors val="0"/>
        <c:ser>
          <c:idx val="0"/>
          <c:order val="0"/>
          <c:tx>
            <c:strRef>
              <c:f>'rates versus prob'!$E$13</c:f>
              <c:strCache>
                <c:ptCount val="1"/>
                <c:pt idx="0">
                  <c:v>P1</c:v>
                </c:pt>
              </c:strCache>
            </c:strRef>
          </c:tx>
          <c:spPr>
            <a:ln w="19050" cap="rnd">
              <a:solidFill>
                <a:schemeClr val="accent1"/>
              </a:solidFill>
              <a:round/>
            </a:ln>
            <a:effectLst/>
          </c:spPr>
          <c:marker>
            <c:symbol val="none"/>
          </c:marker>
          <c:xVal>
            <c:numRef>
              <c:f>'rates versus prob'!$D$14:$D$24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'rates versus prob'!$E$14:$E$24</c:f>
              <c:numCache>
                <c:formatCode>General</c:formatCode>
                <c:ptCount val="11"/>
                <c:pt idx="0">
                  <c:v>0</c:v>
                </c:pt>
                <c:pt idx="1">
                  <c:v>0.36904265551980675</c:v>
                </c:pt>
                <c:pt idx="2">
                  <c:v>0.6018928294465028</c:v>
                </c:pt>
                <c:pt idx="3">
                  <c:v>0.74881135684904199</c:v>
                </c:pt>
                <c:pt idx="4">
                  <c:v>0.84151068075388868</c:v>
                </c:pt>
                <c:pt idx="5">
                  <c:v>0.9</c:v>
                </c:pt>
                <c:pt idx="6">
                  <c:v>0.9369042655519807</c:v>
                </c:pt>
                <c:pt idx="7">
                  <c:v>0.96018928294465034</c:v>
                </c:pt>
                <c:pt idx="8">
                  <c:v>0.9748811356849042</c:v>
                </c:pt>
                <c:pt idx="9">
                  <c:v>0.98415106807538888</c:v>
                </c:pt>
                <c:pt idx="10">
                  <c:v>0.99</c:v>
                </c:pt>
              </c:numCache>
            </c:numRef>
          </c:yVal>
          <c:smooth val="1"/>
          <c:extLst>
            <c:ext xmlns:c16="http://schemas.microsoft.com/office/drawing/2014/chart" uri="{C3380CC4-5D6E-409C-BE32-E72D297353CC}">
              <c16:uniqueId val="{00000000-E130-4CB5-A33C-54DA59DCE733}"/>
            </c:ext>
          </c:extLst>
        </c:ser>
        <c:ser>
          <c:idx val="1"/>
          <c:order val="1"/>
          <c:tx>
            <c:strRef>
              <c:f>'rates versus prob'!$F$13</c:f>
              <c:strCache>
                <c:ptCount val="1"/>
                <c:pt idx="0">
                  <c:v>P2</c:v>
                </c:pt>
              </c:strCache>
            </c:strRef>
          </c:tx>
          <c:spPr>
            <a:ln w="19050" cap="rnd">
              <a:solidFill>
                <a:srgbClr val="FC8900"/>
              </a:solidFill>
              <a:round/>
            </a:ln>
            <a:effectLst/>
          </c:spPr>
          <c:marker>
            <c:symbol val="none"/>
          </c:marker>
          <c:dPt>
            <c:idx val="10"/>
            <c:marker>
              <c:symbol val="none"/>
            </c:marker>
            <c:bubble3D val="0"/>
            <c:spPr>
              <a:ln w="19050" cap="rnd">
                <a:solidFill>
                  <a:srgbClr val="FC8900"/>
                </a:solidFill>
                <a:round/>
              </a:ln>
              <a:effectLst/>
            </c:spPr>
            <c:extLst>
              <c:ext xmlns:c16="http://schemas.microsoft.com/office/drawing/2014/chart" uri="{C3380CC4-5D6E-409C-BE32-E72D297353CC}">
                <c16:uniqueId val="{00000002-E130-4CB5-A33C-54DA59DCE733}"/>
              </c:ext>
            </c:extLst>
          </c:dPt>
          <c:xVal>
            <c:numRef>
              <c:f>'rates versus prob'!$D$14:$D$24</c:f>
              <c:numCache>
                <c:formatCode>General</c:formatCode>
                <c:ptCount val="11"/>
                <c:pt idx="0">
                  <c:v>0</c:v>
                </c:pt>
                <c:pt idx="1">
                  <c:v>1</c:v>
                </c:pt>
                <c:pt idx="2">
                  <c:v>2</c:v>
                </c:pt>
                <c:pt idx="3">
                  <c:v>3</c:v>
                </c:pt>
                <c:pt idx="4">
                  <c:v>4</c:v>
                </c:pt>
                <c:pt idx="5">
                  <c:v>5</c:v>
                </c:pt>
                <c:pt idx="6">
                  <c:v>6</c:v>
                </c:pt>
                <c:pt idx="7">
                  <c:v>7</c:v>
                </c:pt>
                <c:pt idx="8">
                  <c:v>8</c:v>
                </c:pt>
                <c:pt idx="9">
                  <c:v>9</c:v>
                </c:pt>
                <c:pt idx="10">
                  <c:v>10</c:v>
                </c:pt>
              </c:numCache>
            </c:numRef>
          </c:xVal>
          <c:yVal>
            <c:numRef>
              <c:f>'rates versus prob'!$F$14:$F$24</c:f>
              <c:numCache>
                <c:formatCode>General</c:formatCode>
                <c:ptCount val="11"/>
                <c:pt idx="0">
                  <c:v>0</c:v>
                </c:pt>
                <c:pt idx="1">
                  <c:v>0.164729788588728</c:v>
                </c:pt>
                <c:pt idx="2">
                  <c:v>0.30232367392896897</c:v>
                </c:pt>
                <c:pt idx="3">
                  <c:v>0.41725174762601036</c:v>
                </c:pt>
                <c:pt idx="4">
                  <c:v>0.51324774404002826</c:v>
                </c:pt>
                <c:pt idx="5">
                  <c:v>0.59343034025940078</c:v>
                </c:pt>
                <c:pt idx="6">
                  <c:v>0.66040447435506089</c:v>
                </c:pt>
                <c:pt idx="7">
                  <c:v>0.71634597350022955</c:v>
                </c:pt>
                <c:pt idx="8">
                  <c:v>0.76307224131787821</c:v>
                </c:pt>
                <c:pt idx="9">
                  <c:v>0.80210130091638532</c:v>
                </c:pt>
                <c:pt idx="10">
                  <c:v>0.83470111177841344</c:v>
                </c:pt>
              </c:numCache>
            </c:numRef>
          </c:yVal>
          <c:smooth val="1"/>
          <c:extLst>
            <c:ext xmlns:c16="http://schemas.microsoft.com/office/drawing/2014/chart" uri="{C3380CC4-5D6E-409C-BE32-E72D297353CC}">
              <c16:uniqueId val="{00000001-E130-4CB5-A33C-54DA59DCE733}"/>
            </c:ext>
          </c:extLst>
        </c:ser>
        <c:dLbls>
          <c:showLegendKey val="0"/>
          <c:showVal val="0"/>
          <c:showCatName val="0"/>
          <c:showSerName val="0"/>
          <c:showPercent val="0"/>
          <c:showBubbleSize val="0"/>
        </c:dLbls>
        <c:axId val="1025147696"/>
        <c:axId val="1024970288"/>
      </c:scatterChart>
      <c:valAx>
        <c:axId val="10251476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Time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024970288"/>
        <c:crosses val="autoZero"/>
        <c:crossBetween val="midCat"/>
      </c:valAx>
      <c:valAx>
        <c:axId val="1024970288"/>
        <c:scaling>
          <c:orientation val="minMax"/>
          <c:max val="1"/>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a:t>Probability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102514769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DABE038-4255-6241-B9FC-03AB87A0C6F7}" type="datetimeFigureOut">
              <a:rPr lang="en-US" smtClean="0">
                <a:latin typeface="Arial"/>
              </a:rPr>
              <a:t>11/29/23</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CB969C6-0B9F-7544-A0A0-9856DF52523E}" type="slidenum">
              <a:rPr lang="en-US" smtClean="0">
                <a:latin typeface="Arial"/>
              </a:rPr>
              <a:t>‹#›</a:t>
            </a:fld>
            <a:endParaRPr lang="en-US" dirty="0">
              <a:latin typeface="Arial"/>
            </a:endParaRPr>
          </a:p>
        </p:txBody>
      </p:sp>
    </p:spTree>
    <p:extLst>
      <p:ext uri="{BB962C8B-B14F-4D97-AF65-F5344CB8AC3E}">
        <p14:creationId xmlns:p14="http://schemas.microsoft.com/office/powerpoint/2010/main" val="8107711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D0B6771E-1346-9143-B102-CAB35990CCFA}" type="datetimeFigureOut">
              <a:rPr lang="en-US" smtClean="0"/>
              <a:pPr/>
              <a:t>11/29/23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88157673-C51A-5A4F-A267-2EF8B0C08C03}" type="slidenum">
              <a:rPr lang="en-US" smtClean="0"/>
              <a:pPr/>
              <a:t>‹#›</a:t>
            </a:fld>
            <a:endParaRPr lang="en-US" dirty="0"/>
          </a:p>
        </p:txBody>
      </p:sp>
    </p:spTree>
    <p:extLst>
      <p:ext uri="{BB962C8B-B14F-4D97-AF65-F5344CB8AC3E}">
        <p14:creationId xmlns:p14="http://schemas.microsoft.com/office/powerpoint/2010/main" val="3311869431"/>
      </p:ext>
    </p:extLst>
  </p:cSld>
  <p:clrMap bg1="lt1" tx1="dk1" bg2="lt2" tx2="dk2" accent1="accent1" accent2="accent2" accent3="accent3" accent4="accent4" accent5="accent5" accent6="accent6" hlink="hlink" folHlink="folHlink"/>
  <p:hf hdr="0" ftr="0" dt="0"/>
  <p:notesStyle>
    <a:lvl1pPr marL="0" algn="l" defTabSz="457133" rtl="0" eaLnBrk="1" latinLnBrk="0" hangingPunct="1">
      <a:defRPr sz="1200" kern="1200">
        <a:solidFill>
          <a:schemeClr val="tx1"/>
        </a:solidFill>
        <a:latin typeface="Arial"/>
        <a:ea typeface="+mn-ea"/>
        <a:cs typeface="+mn-cs"/>
      </a:defRPr>
    </a:lvl1pPr>
    <a:lvl2pPr marL="457133" algn="l" defTabSz="457133" rtl="0" eaLnBrk="1" latinLnBrk="0" hangingPunct="1">
      <a:defRPr sz="1200" kern="1200">
        <a:solidFill>
          <a:schemeClr val="tx1"/>
        </a:solidFill>
        <a:latin typeface="Arial"/>
        <a:ea typeface="+mn-ea"/>
        <a:cs typeface="+mn-cs"/>
      </a:defRPr>
    </a:lvl2pPr>
    <a:lvl3pPr marL="914266" algn="l" defTabSz="457133" rtl="0" eaLnBrk="1" latinLnBrk="0" hangingPunct="1">
      <a:defRPr sz="1200" kern="1200">
        <a:solidFill>
          <a:schemeClr val="tx1"/>
        </a:solidFill>
        <a:latin typeface="Arial"/>
        <a:ea typeface="+mn-ea"/>
        <a:cs typeface="+mn-cs"/>
      </a:defRPr>
    </a:lvl3pPr>
    <a:lvl4pPr marL="1371399" algn="l" defTabSz="457133" rtl="0" eaLnBrk="1" latinLnBrk="0" hangingPunct="1">
      <a:defRPr sz="1200" kern="1200">
        <a:solidFill>
          <a:schemeClr val="tx1"/>
        </a:solidFill>
        <a:latin typeface="Arial"/>
        <a:ea typeface="+mn-ea"/>
        <a:cs typeface="+mn-cs"/>
      </a:defRPr>
    </a:lvl4pPr>
    <a:lvl5pPr marL="1828533" algn="l" defTabSz="457133" rtl="0" eaLnBrk="1" latinLnBrk="0" hangingPunct="1">
      <a:defRPr sz="1200" kern="1200">
        <a:solidFill>
          <a:schemeClr val="tx1"/>
        </a:solidFill>
        <a:latin typeface="Arial"/>
        <a:ea typeface="+mn-ea"/>
        <a:cs typeface="+mn-cs"/>
      </a:defRPr>
    </a:lvl5pPr>
    <a:lvl6pPr marL="2285665" algn="l" defTabSz="457133" rtl="0" eaLnBrk="1" latinLnBrk="0" hangingPunct="1">
      <a:defRPr sz="1200" kern="1200">
        <a:solidFill>
          <a:schemeClr val="tx1"/>
        </a:solidFill>
        <a:latin typeface="+mn-lt"/>
        <a:ea typeface="+mn-ea"/>
        <a:cs typeface="+mn-cs"/>
      </a:defRPr>
    </a:lvl6pPr>
    <a:lvl7pPr marL="2742798" algn="l" defTabSz="457133" rtl="0" eaLnBrk="1" latinLnBrk="0" hangingPunct="1">
      <a:defRPr sz="1200" kern="1200">
        <a:solidFill>
          <a:schemeClr val="tx1"/>
        </a:solidFill>
        <a:latin typeface="+mn-lt"/>
        <a:ea typeface="+mn-ea"/>
        <a:cs typeface="+mn-cs"/>
      </a:defRPr>
    </a:lvl7pPr>
    <a:lvl8pPr marL="3199932" algn="l" defTabSz="457133" rtl="0" eaLnBrk="1" latinLnBrk="0" hangingPunct="1">
      <a:defRPr sz="1200" kern="1200">
        <a:solidFill>
          <a:schemeClr val="tx1"/>
        </a:solidFill>
        <a:latin typeface="+mn-lt"/>
        <a:ea typeface="+mn-ea"/>
        <a:cs typeface="+mn-cs"/>
      </a:defRPr>
    </a:lvl8pPr>
    <a:lvl9pPr marL="3657065" algn="l" defTabSz="45713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CA298-F369-403C-8DB6-80718B24586F}" type="slidenum">
              <a:rPr lang="en-US" smtClean="0"/>
              <a:t>19</a:t>
            </a:fld>
            <a:endParaRPr lang="en-US"/>
          </a:p>
        </p:txBody>
      </p:sp>
    </p:spTree>
    <p:extLst>
      <p:ext uri="{BB962C8B-B14F-4D97-AF65-F5344CB8AC3E}">
        <p14:creationId xmlns:p14="http://schemas.microsoft.com/office/powerpoint/2010/main" val="1134039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CA298-F369-403C-8DB6-80718B24586F}" type="slidenum">
              <a:rPr lang="en-US" smtClean="0"/>
              <a:t>49</a:t>
            </a:fld>
            <a:endParaRPr lang="en-US"/>
          </a:p>
        </p:txBody>
      </p:sp>
    </p:spTree>
    <p:extLst>
      <p:ext uri="{BB962C8B-B14F-4D97-AF65-F5344CB8AC3E}">
        <p14:creationId xmlns:p14="http://schemas.microsoft.com/office/powerpoint/2010/main" val="121434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CA298-F369-403C-8DB6-80718B24586F}" type="slidenum">
              <a:rPr lang="en-US" smtClean="0"/>
              <a:t>50</a:t>
            </a:fld>
            <a:endParaRPr lang="en-US"/>
          </a:p>
        </p:txBody>
      </p:sp>
    </p:spTree>
    <p:extLst>
      <p:ext uri="{BB962C8B-B14F-4D97-AF65-F5344CB8AC3E}">
        <p14:creationId xmlns:p14="http://schemas.microsoft.com/office/powerpoint/2010/main" val="1620343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CA298-F369-403C-8DB6-80718B24586F}" type="slidenum">
              <a:rPr lang="en-US" smtClean="0"/>
              <a:t>51</a:t>
            </a:fld>
            <a:endParaRPr lang="en-US"/>
          </a:p>
        </p:txBody>
      </p:sp>
    </p:spTree>
    <p:extLst>
      <p:ext uri="{BB962C8B-B14F-4D97-AF65-F5344CB8AC3E}">
        <p14:creationId xmlns:p14="http://schemas.microsoft.com/office/powerpoint/2010/main" val="310672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CA298-F369-403C-8DB6-80718B24586F}" type="slidenum">
              <a:rPr lang="en-US" smtClean="0"/>
              <a:t>52</a:t>
            </a:fld>
            <a:endParaRPr lang="en-US"/>
          </a:p>
        </p:txBody>
      </p:sp>
    </p:spTree>
    <p:extLst>
      <p:ext uri="{BB962C8B-B14F-4D97-AF65-F5344CB8AC3E}">
        <p14:creationId xmlns:p14="http://schemas.microsoft.com/office/powerpoint/2010/main" val="505058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CA298-F369-403C-8DB6-80718B24586F}" type="slidenum">
              <a:rPr lang="en-US" smtClean="0"/>
              <a:t>53</a:t>
            </a:fld>
            <a:endParaRPr lang="en-US"/>
          </a:p>
        </p:txBody>
      </p:sp>
    </p:spTree>
    <p:extLst>
      <p:ext uri="{BB962C8B-B14F-4D97-AF65-F5344CB8AC3E}">
        <p14:creationId xmlns:p14="http://schemas.microsoft.com/office/powerpoint/2010/main" val="4096349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CA298-F369-403C-8DB6-80718B24586F}" type="slidenum">
              <a:rPr lang="en-US" smtClean="0"/>
              <a:t>54</a:t>
            </a:fld>
            <a:endParaRPr lang="en-US"/>
          </a:p>
        </p:txBody>
      </p:sp>
    </p:spTree>
    <p:extLst>
      <p:ext uri="{BB962C8B-B14F-4D97-AF65-F5344CB8AC3E}">
        <p14:creationId xmlns:p14="http://schemas.microsoft.com/office/powerpoint/2010/main" val="10036425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1756" y="192246"/>
            <a:ext cx="1467612" cy="288036"/>
          </a:xfrm>
          <a:prstGeom prst="rect">
            <a:avLst/>
          </a:prstGeom>
        </p:spPr>
      </p:pic>
      <p:sp>
        <p:nvSpPr>
          <p:cNvPr id="8" name="Title 1"/>
          <p:cNvSpPr>
            <a:spLocks noGrp="1"/>
          </p:cNvSpPr>
          <p:nvPr>
            <p:ph type="ctrTitle" hasCustomPrompt="1"/>
          </p:nvPr>
        </p:nvSpPr>
        <p:spPr>
          <a:xfrm>
            <a:off x="288697" y="1487385"/>
            <a:ext cx="8573264" cy="1496592"/>
          </a:xfrm>
        </p:spPr>
        <p:txBody>
          <a:bodyPr lIns="0" tIns="0" rIns="0" bIns="0" anchor="b" anchorCtr="1">
            <a:noAutofit/>
          </a:bodyPr>
          <a:lstStyle>
            <a:lvl1pPr algn="ctr">
              <a:lnSpc>
                <a:spcPts val="2850"/>
              </a:lnSpc>
              <a:defRPr sz="3300" b="1" cap="all" baseline="0">
                <a:solidFill>
                  <a:srgbClr val="006C92"/>
                </a:solidFill>
                <a:latin typeface="calibri" charset="0"/>
              </a:defRPr>
            </a:lvl1pPr>
          </a:lstStyle>
          <a:p>
            <a:r>
              <a:rPr lang="en-US" dirty="0"/>
              <a:t>Click to Add Title</a:t>
            </a:r>
          </a:p>
        </p:txBody>
      </p:sp>
      <p:sp>
        <p:nvSpPr>
          <p:cNvPr id="9" name="Subtitle 2"/>
          <p:cNvSpPr>
            <a:spLocks noGrp="1"/>
          </p:cNvSpPr>
          <p:nvPr>
            <p:ph type="subTitle" idx="1" hasCustomPrompt="1"/>
          </p:nvPr>
        </p:nvSpPr>
        <p:spPr>
          <a:xfrm>
            <a:off x="288697" y="3029822"/>
            <a:ext cx="8573264" cy="1465338"/>
          </a:xfrm>
        </p:spPr>
        <p:txBody>
          <a:bodyPr lIns="0" tIns="0" rIns="0" bIns="0" anchor="t" anchorCtr="1">
            <a:noAutofit/>
          </a:bodyPr>
          <a:lstStyle>
            <a:lvl1pPr marL="0" indent="0" algn="ctr">
              <a:lnSpc>
                <a:spcPts val="1350"/>
              </a:lnSpc>
              <a:spcBef>
                <a:spcPts val="0"/>
              </a:spcBef>
              <a:buNone/>
              <a:defRPr sz="1500" baseline="0">
                <a:solidFill>
                  <a:srgbClr val="006C92"/>
                </a:solidFill>
                <a:latin typeface="Calibri" charset="0"/>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56550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25979" y="2071596"/>
            <a:ext cx="4892040" cy="960120"/>
          </a:xfrm>
          <a:prstGeom prst="rect">
            <a:avLst/>
          </a:prstGeom>
        </p:spPr>
      </p:pic>
      <p:sp>
        <p:nvSpPr>
          <p:cNvPr id="8" name="Title 1"/>
          <p:cNvSpPr>
            <a:spLocks noGrp="1"/>
          </p:cNvSpPr>
          <p:nvPr>
            <p:ph type="ctrTitle" hasCustomPrompt="1"/>
          </p:nvPr>
        </p:nvSpPr>
        <p:spPr>
          <a:xfrm>
            <a:off x="288697" y="3141363"/>
            <a:ext cx="8573264" cy="1102519"/>
          </a:xfrm>
        </p:spPr>
        <p:txBody>
          <a:bodyPr lIns="0" tIns="0" rIns="0" bIns="0" anchor="b" anchorCtr="0">
            <a:noAutofit/>
          </a:bodyPr>
          <a:lstStyle>
            <a:lvl1pPr algn="l">
              <a:lnSpc>
                <a:spcPts val="2250"/>
              </a:lnSpc>
              <a:defRPr sz="2700" b="1" cap="all" baseline="0">
                <a:solidFill>
                  <a:srgbClr val="006C92"/>
                </a:solidFill>
                <a:latin typeface="+mj-lt"/>
              </a:defRPr>
            </a:lvl1pPr>
          </a:lstStyle>
          <a:p>
            <a:r>
              <a:rPr lang="en-US" dirty="0"/>
              <a:t>Click to Add Title</a:t>
            </a:r>
          </a:p>
        </p:txBody>
      </p:sp>
      <p:sp>
        <p:nvSpPr>
          <p:cNvPr id="9" name="Subtitle 2"/>
          <p:cNvSpPr>
            <a:spLocks noGrp="1"/>
          </p:cNvSpPr>
          <p:nvPr>
            <p:ph type="subTitle" idx="1" hasCustomPrompt="1"/>
          </p:nvPr>
        </p:nvSpPr>
        <p:spPr>
          <a:xfrm>
            <a:off x="288697" y="4353529"/>
            <a:ext cx="8573264" cy="562332"/>
          </a:xfrm>
        </p:spPr>
        <p:txBody>
          <a:bodyPr lIns="0" tIns="0" rIns="0" bIns="0">
            <a:noAutofit/>
          </a:bodyPr>
          <a:lstStyle>
            <a:lvl1pPr marL="0" indent="0" algn="l">
              <a:lnSpc>
                <a:spcPts val="1350"/>
              </a:lnSpc>
              <a:buNone/>
              <a:defRPr sz="1500" baseline="0">
                <a:solidFill>
                  <a:srgbClr val="006C92"/>
                </a:solidFill>
                <a:latin typeface="+mj-lt"/>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289352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21408" y="2075688"/>
            <a:ext cx="4892040" cy="960120"/>
          </a:xfrm>
          <a:prstGeom prst="rect">
            <a:avLst/>
          </a:prstGeom>
        </p:spPr>
      </p:pic>
      <p:sp>
        <p:nvSpPr>
          <p:cNvPr id="8" name="Title 1"/>
          <p:cNvSpPr>
            <a:spLocks noGrp="1"/>
          </p:cNvSpPr>
          <p:nvPr>
            <p:ph type="ctrTitle" hasCustomPrompt="1"/>
          </p:nvPr>
        </p:nvSpPr>
        <p:spPr>
          <a:xfrm>
            <a:off x="288697" y="3141363"/>
            <a:ext cx="8573264" cy="1102519"/>
          </a:xfrm>
        </p:spPr>
        <p:txBody>
          <a:bodyPr lIns="0" tIns="0" rIns="0" bIns="0" anchor="b" anchorCtr="0">
            <a:noAutofit/>
          </a:bodyPr>
          <a:lstStyle>
            <a:lvl1pPr algn="l">
              <a:lnSpc>
                <a:spcPts val="2250"/>
              </a:lnSpc>
              <a:defRPr sz="2700" b="1" cap="all" baseline="0">
                <a:solidFill>
                  <a:srgbClr val="FFFFFF"/>
                </a:solidFill>
                <a:latin typeface="+mj-lt"/>
              </a:defRPr>
            </a:lvl1pPr>
          </a:lstStyle>
          <a:p>
            <a:r>
              <a:rPr lang="en-US" dirty="0"/>
              <a:t>Click to Add Title</a:t>
            </a:r>
          </a:p>
        </p:txBody>
      </p:sp>
      <p:sp>
        <p:nvSpPr>
          <p:cNvPr id="9" name="Subtitle 2"/>
          <p:cNvSpPr>
            <a:spLocks noGrp="1"/>
          </p:cNvSpPr>
          <p:nvPr>
            <p:ph type="subTitle" idx="1" hasCustomPrompt="1"/>
          </p:nvPr>
        </p:nvSpPr>
        <p:spPr>
          <a:xfrm>
            <a:off x="288697" y="4353529"/>
            <a:ext cx="8573264" cy="562332"/>
          </a:xfrm>
        </p:spPr>
        <p:txBody>
          <a:bodyPr lIns="0" tIns="0" rIns="0" bIns="0">
            <a:noAutofit/>
          </a:bodyPr>
          <a:lstStyle>
            <a:lvl1pPr marL="0" indent="0" algn="l">
              <a:lnSpc>
                <a:spcPts val="1350"/>
              </a:lnSpc>
              <a:buNone/>
              <a:defRPr sz="1500" baseline="0">
                <a:solidFill>
                  <a:srgbClr val="FFFFFF"/>
                </a:solidFill>
                <a:latin typeface="+mj-lt"/>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285586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6"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2" name="Title 1"/>
          <p:cNvSpPr>
            <a:spLocks noGrp="1"/>
          </p:cNvSpPr>
          <p:nvPr>
            <p:ph type="ctrTitle" hasCustomPrompt="1"/>
          </p:nvPr>
        </p:nvSpPr>
        <p:spPr>
          <a:xfrm>
            <a:off x="4869706" y="194620"/>
            <a:ext cx="4376661" cy="1179464"/>
          </a:xfrm>
          <a:solidFill>
            <a:srgbClr val="006C92"/>
          </a:solidFill>
        </p:spPr>
        <p:txBody>
          <a:bodyPr lIns="182880" tIns="182880" rIns="274320" bIns="182880" anchor="ctr" anchorCtr="0">
            <a:noAutofit/>
          </a:bodyPr>
          <a:lstStyle>
            <a:lvl1pPr algn="l">
              <a:lnSpc>
                <a:spcPts val="2250"/>
              </a:lnSpc>
              <a:defRPr sz="2400" b="1" baseline="0">
                <a:solidFill>
                  <a:schemeClr val="bg1"/>
                </a:solidFill>
              </a:defRPr>
            </a:lvl1pPr>
          </a:lstStyle>
          <a:p>
            <a:r>
              <a:rPr lang="en-US" dirty="0"/>
              <a:t>CLICK TO ADD TITLE</a:t>
            </a:r>
          </a:p>
        </p:txBody>
      </p:sp>
      <p:sp>
        <p:nvSpPr>
          <p:cNvPr id="5" name="Content Placeholder 2"/>
          <p:cNvSpPr>
            <a:spLocks noGrp="1"/>
          </p:cNvSpPr>
          <p:nvPr>
            <p:ph idx="11" hasCustomPrompt="1"/>
          </p:nvPr>
        </p:nvSpPr>
        <p:spPr>
          <a:xfrm>
            <a:off x="5048410" y="1504150"/>
            <a:ext cx="3766584" cy="3417474"/>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83287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6"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0" name="Title 1"/>
          <p:cNvSpPr>
            <a:spLocks noGrp="1"/>
          </p:cNvSpPr>
          <p:nvPr>
            <p:ph type="ctrTitle" hasCustomPrompt="1"/>
          </p:nvPr>
        </p:nvSpPr>
        <p:spPr>
          <a:xfrm>
            <a:off x="4869706" y="194620"/>
            <a:ext cx="4376661" cy="1179464"/>
          </a:xfrm>
          <a:solidFill>
            <a:schemeClr val="bg1"/>
          </a:solidFill>
        </p:spPr>
        <p:txBody>
          <a:bodyPr lIns="182880" tIns="182880" rIns="274320" bIns="182880" anchor="ctr" anchorCtr="0">
            <a:noAutofit/>
          </a:bodyPr>
          <a:lstStyle>
            <a:lvl1pPr algn="l">
              <a:lnSpc>
                <a:spcPts val="2250"/>
              </a:lnSpc>
              <a:defRPr sz="2400" b="1" baseline="0">
                <a:solidFill>
                  <a:srgbClr val="13294A"/>
                </a:solidFill>
              </a:defRPr>
            </a:lvl1pPr>
          </a:lstStyle>
          <a:p>
            <a:r>
              <a:rPr lang="en-US" dirty="0"/>
              <a:t>CLICK TO ADD TITLE</a:t>
            </a:r>
          </a:p>
        </p:txBody>
      </p:sp>
      <p:sp>
        <p:nvSpPr>
          <p:cNvPr id="6" name="Content Placeholder 2"/>
          <p:cNvSpPr>
            <a:spLocks noGrp="1"/>
          </p:cNvSpPr>
          <p:nvPr>
            <p:ph idx="11" hasCustomPrompt="1"/>
          </p:nvPr>
        </p:nvSpPr>
        <p:spPr>
          <a:xfrm>
            <a:off x="5048410" y="1504150"/>
            <a:ext cx="3766584" cy="3417474"/>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039265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Picture Placeholder 4"/>
          <p:cNvSpPr>
            <a:spLocks noGrp="1"/>
          </p:cNvSpPr>
          <p:nvPr>
            <p:ph type="pic" sz="quarter" idx="10"/>
          </p:nvPr>
        </p:nvSpPr>
        <p:spPr bwMode="ltGray">
          <a:xfrm>
            <a:off x="6" y="2"/>
            <a:ext cx="4570833" cy="5142075"/>
          </a:xfrm>
          <a:blipFill rotWithShape="1">
            <a:blip r:embed="rId3"/>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1" name="Title 1"/>
          <p:cNvSpPr>
            <a:spLocks noGrp="1"/>
          </p:cNvSpPr>
          <p:nvPr>
            <p:ph type="ctrTitle" hasCustomPrompt="1"/>
          </p:nvPr>
        </p:nvSpPr>
        <p:spPr>
          <a:xfrm>
            <a:off x="4869706" y="194620"/>
            <a:ext cx="4376661" cy="1179464"/>
          </a:xfrm>
          <a:solidFill>
            <a:schemeClr val="bg1"/>
          </a:solidFill>
        </p:spPr>
        <p:txBody>
          <a:bodyPr lIns="182880" tIns="182880" rIns="274320" bIns="182880" anchor="ctr" anchorCtr="0">
            <a:noAutofit/>
          </a:bodyPr>
          <a:lstStyle>
            <a:lvl1pPr algn="l">
              <a:lnSpc>
                <a:spcPts val="2250"/>
              </a:lnSpc>
              <a:defRPr sz="2400" b="1" baseline="0">
                <a:solidFill>
                  <a:srgbClr val="006C92"/>
                </a:solidFill>
              </a:defRPr>
            </a:lvl1pPr>
          </a:lstStyle>
          <a:p>
            <a:r>
              <a:rPr lang="en-US" dirty="0"/>
              <a:t>CLICK TO ADD TITLE</a:t>
            </a:r>
          </a:p>
        </p:txBody>
      </p:sp>
      <p:sp>
        <p:nvSpPr>
          <p:cNvPr id="7" name="Content Placeholder 2"/>
          <p:cNvSpPr>
            <a:spLocks noGrp="1"/>
          </p:cNvSpPr>
          <p:nvPr>
            <p:ph idx="11" hasCustomPrompt="1"/>
          </p:nvPr>
        </p:nvSpPr>
        <p:spPr>
          <a:xfrm>
            <a:off x="5048410" y="1504150"/>
            <a:ext cx="3766584" cy="3417474"/>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467640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4573168"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7" name="Title 1"/>
          <p:cNvSpPr>
            <a:spLocks noGrp="1"/>
          </p:cNvSpPr>
          <p:nvPr>
            <p:ph type="ctrTitle" hasCustomPrompt="1"/>
          </p:nvPr>
        </p:nvSpPr>
        <p:spPr>
          <a:xfrm>
            <a:off x="-86497" y="194620"/>
            <a:ext cx="4376661" cy="1179464"/>
          </a:xfrm>
          <a:solidFill>
            <a:srgbClr val="006C92"/>
          </a:solidFill>
        </p:spPr>
        <p:txBody>
          <a:bodyPr lIns="457200" tIns="182880" rIns="182880" bIns="182880" anchor="ctr" anchorCtr="0">
            <a:noAutofit/>
          </a:bodyPr>
          <a:lstStyle>
            <a:lvl1pPr algn="l">
              <a:lnSpc>
                <a:spcPts val="2250"/>
              </a:lnSpc>
              <a:defRPr sz="2400" b="1" baseline="0">
                <a:solidFill>
                  <a:schemeClr val="bg1"/>
                </a:solidFill>
              </a:defRPr>
            </a:lvl1pPr>
          </a:lstStyle>
          <a:p>
            <a:r>
              <a:rPr lang="en-US" dirty="0"/>
              <a:t>CLICK TO ADD TITLE</a:t>
            </a:r>
          </a:p>
        </p:txBody>
      </p:sp>
      <p:sp>
        <p:nvSpPr>
          <p:cNvPr id="6" name="Content Placeholder 2"/>
          <p:cNvSpPr>
            <a:spLocks noGrp="1"/>
          </p:cNvSpPr>
          <p:nvPr>
            <p:ph idx="11" hasCustomPrompt="1"/>
          </p:nvPr>
        </p:nvSpPr>
        <p:spPr>
          <a:xfrm>
            <a:off x="365760" y="1504150"/>
            <a:ext cx="3924404" cy="3417474"/>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19816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4573168"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0" name="Title 1"/>
          <p:cNvSpPr>
            <a:spLocks noGrp="1"/>
          </p:cNvSpPr>
          <p:nvPr>
            <p:ph type="ctrTitle" hasCustomPrompt="1"/>
          </p:nvPr>
        </p:nvSpPr>
        <p:spPr>
          <a:xfrm>
            <a:off x="-86497" y="194620"/>
            <a:ext cx="4376661" cy="1179464"/>
          </a:xfrm>
          <a:solidFill>
            <a:schemeClr val="bg1"/>
          </a:solidFill>
        </p:spPr>
        <p:txBody>
          <a:bodyPr lIns="457200" tIns="182880" rIns="182880" bIns="182880" anchor="ctr" anchorCtr="0">
            <a:noAutofit/>
          </a:bodyPr>
          <a:lstStyle>
            <a:lvl1pPr algn="l">
              <a:lnSpc>
                <a:spcPts val="2250"/>
              </a:lnSpc>
              <a:defRPr sz="2400" b="1" baseline="0">
                <a:solidFill>
                  <a:srgbClr val="13294A"/>
                </a:solidFill>
              </a:defRPr>
            </a:lvl1pPr>
          </a:lstStyle>
          <a:p>
            <a:r>
              <a:rPr lang="en-US" dirty="0"/>
              <a:t>CLICK TO ADD TITLE</a:t>
            </a:r>
          </a:p>
        </p:txBody>
      </p:sp>
      <p:sp>
        <p:nvSpPr>
          <p:cNvPr id="6" name="Content Placeholder 2"/>
          <p:cNvSpPr>
            <a:spLocks noGrp="1"/>
          </p:cNvSpPr>
          <p:nvPr>
            <p:ph idx="11" hasCustomPrompt="1"/>
          </p:nvPr>
        </p:nvSpPr>
        <p:spPr>
          <a:xfrm>
            <a:off x="365760" y="1504150"/>
            <a:ext cx="3924404" cy="3417474"/>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64115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4"/>
          <p:cNvSpPr>
            <a:spLocks noGrp="1"/>
          </p:cNvSpPr>
          <p:nvPr>
            <p:ph type="pic" sz="quarter" idx="10"/>
          </p:nvPr>
        </p:nvSpPr>
        <p:spPr bwMode="ltGray">
          <a:xfrm>
            <a:off x="4573168" y="2"/>
            <a:ext cx="4570833" cy="5142075"/>
          </a:xfrm>
          <a:blipFill dpi="0" rotWithShape="1">
            <a:blip r:embed="rId3"/>
            <a:srcRect/>
            <a:stretch>
              <a:fillRect/>
            </a:stretch>
          </a:blipFill>
        </p:spPr>
        <p:txBody>
          <a:bodyPr tIns="451805" anchor="ctr" anchorCtr="0">
            <a:noAutofit/>
          </a:bodyPr>
          <a:lstStyle>
            <a:lvl1pPr marL="0" indent="0" algn="ctr">
              <a:buNone/>
              <a:defRPr sz="731" b="1" cap="none" baseline="0">
                <a:gradFill>
                  <a:gsLst>
                    <a:gs pos="0">
                      <a:srgbClr val="FFFFFF"/>
                    </a:gs>
                    <a:gs pos="27000">
                      <a:srgbClr val="FFFFFF"/>
                    </a:gs>
                  </a:gsLst>
                  <a:lin ang="5400000" scaled="0"/>
                </a:gradFill>
                <a:latin typeface="Arial"/>
              </a:defRPr>
            </a:lvl1pPr>
          </a:lstStyle>
          <a:p>
            <a:r>
              <a:rPr lang="en-US" dirty="0"/>
              <a:t>Drag picture to placeholder or click icon to add</a:t>
            </a:r>
          </a:p>
        </p:txBody>
      </p:sp>
      <p:sp>
        <p:nvSpPr>
          <p:cNvPr id="16" name="Title 1"/>
          <p:cNvSpPr>
            <a:spLocks noGrp="1"/>
          </p:cNvSpPr>
          <p:nvPr>
            <p:ph type="ctrTitle" hasCustomPrompt="1"/>
          </p:nvPr>
        </p:nvSpPr>
        <p:spPr>
          <a:xfrm>
            <a:off x="-86497" y="194620"/>
            <a:ext cx="4376661" cy="1179464"/>
          </a:xfrm>
          <a:solidFill>
            <a:schemeClr val="bg1"/>
          </a:solidFill>
        </p:spPr>
        <p:txBody>
          <a:bodyPr lIns="457200" tIns="182880" rIns="182880" bIns="182880" anchor="ctr" anchorCtr="0">
            <a:noAutofit/>
          </a:bodyPr>
          <a:lstStyle>
            <a:lvl1pPr algn="l">
              <a:lnSpc>
                <a:spcPts val="2250"/>
              </a:lnSpc>
              <a:defRPr sz="2400" b="1" baseline="0">
                <a:solidFill>
                  <a:srgbClr val="006C92"/>
                </a:solidFill>
              </a:defRPr>
            </a:lvl1pPr>
          </a:lstStyle>
          <a:p>
            <a:r>
              <a:rPr lang="en-US" dirty="0"/>
              <a:t>CLICK TO ADD TITLE</a:t>
            </a:r>
          </a:p>
        </p:txBody>
      </p:sp>
      <p:sp>
        <p:nvSpPr>
          <p:cNvPr id="6" name="Content Placeholder 2"/>
          <p:cNvSpPr>
            <a:spLocks noGrp="1"/>
          </p:cNvSpPr>
          <p:nvPr>
            <p:ph idx="11" hasCustomPrompt="1"/>
          </p:nvPr>
        </p:nvSpPr>
        <p:spPr>
          <a:xfrm>
            <a:off x="365760" y="1504150"/>
            <a:ext cx="3924404" cy="3417474"/>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977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Picture Placeholder 2"/>
          <p:cNvSpPr>
            <a:spLocks noGrp="1"/>
          </p:cNvSpPr>
          <p:nvPr>
            <p:ph type="pic" idx="14" hasCustomPrompt="1"/>
          </p:nvPr>
        </p:nvSpPr>
        <p:spPr>
          <a:xfrm>
            <a:off x="317500" y="1014293"/>
            <a:ext cx="4760913" cy="3872753"/>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11" name="Title 1"/>
          <p:cNvSpPr>
            <a:spLocks noGrp="1"/>
          </p:cNvSpPr>
          <p:nvPr>
            <p:ph type="ctrTitle" hasCustomPrompt="1"/>
          </p:nvPr>
        </p:nvSpPr>
        <p:spPr>
          <a:xfrm>
            <a:off x="-123568" y="188158"/>
            <a:ext cx="9005882" cy="608855"/>
          </a:xfrm>
          <a:solidFill>
            <a:srgbClr val="006C92"/>
          </a:solidFill>
        </p:spPr>
        <p:txBody>
          <a:bodyPr lIns="457200" tIns="0" rIns="0" bIns="0" anchor="ctr" anchorCtr="0">
            <a:noAutofit/>
          </a:bodyPr>
          <a:lstStyle>
            <a:lvl1pPr algn="l">
              <a:lnSpc>
                <a:spcPts val="1950"/>
              </a:lnSpc>
              <a:defRPr sz="2250" b="1" cap="all" baseline="0">
                <a:solidFill>
                  <a:schemeClr val="bg1"/>
                </a:solidFill>
              </a:defRPr>
            </a:lvl1pPr>
          </a:lstStyle>
          <a:p>
            <a:r>
              <a:rPr lang="en-US" dirty="0"/>
              <a:t>Click to </a:t>
            </a:r>
            <a:r>
              <a:rPr lang="en-US"/>
              <a:t>Add Title</a:t>
            </a:r>
            <a:endParaRPr lang="en-US" dirty="0"/>
          </a:p>
        </p:txBody>
      </p:sp>
      <p:sp>
        <p:nvSpPr>
          <p:cNvPr id="5" name="Content Placeholder 2"/>
          <p:cNvSpPr>
            <a:spLocks noGrp="1"/>
          </p:cNvSpPr>
          <p:nvPr>
            <p:ph idx="11" hasCustomPrompt="1"/>
          </p:nvPr>
        </p:nvSpPr>
        <p:spPr>
          <a:xfrm>
            <a:off x="5293894" y="1014293"/>
            <a:ext cx="3588420" cy="3872753"/>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7478713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317500" y="1014293"/>
            <a:ext cx="4760913" cy="3872753"/>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13294A"/>
                </a:solidFill>
              </a:defRPr>
            </a:lvl1pPr>
          </a:lstStyle>
          <a:p>
            <a:r>
              <a:rPr lang="en-US" dirty="0"/>
              <a:t>Click to Add Title</a:t>
            </a:r>
          </a:p>
        </p:txBody>
      </p:sp>
      <p:sp>
        <p:nvSpPr>
          <p:cNvPr id="6" name="Content Placeholder 2"/>
          <p:cNvSpPr>
            <a:spLocks noGrp="1"/>
          </p:cNvSpPr>
          <p:nvPr>
            <p:ph idx="11" hasCustomPrompt="1"/>
          </p:nvPr>
        </p:nvSpPr>
        <p:spPr>
          <a:xfrm>
            <a:off x="5293894" y="1014293"/>
            <a:ext cx="3588420" cy="3872753"/>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3742859"/>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1757" y="192246"/>
            <a:ext cx="1467612" cy="288036"/>
          </a:xfrm>
          <a:prstGeom prst="rect">
            <a:avLst/>
          </a:prstGeom>
        </p:spPr>
      </p:pic>
      <p:sp>
        <p:nvSpPr>
          <p:cNvPr id="8" name="Title 1"/>
          <p:cNvSpPr>
            <a:spLocks noGrp="1"/>
          </p:cNvSpPr>
          <p:nvPr>
            <p:ph type="ctrTitle" hasCustomPrompt="1"/>
          </p:nvPr>
        </p:nvSpPr>
        <p:spPr>
          <a:xfrm>
            <a:off x="288697" y="1487385"/>
            <a:ext cx="8573264" cy="1496592"/>
          </a:xfrm>
        </p:spPr>
        <p:txBody>
          <a:bodyPr lIns="0" tIns="0" rIns="0" bIns="0" anchor="b" anchorCtr="1">
            <a:noAutofit/>
          </a:bodyPr>
          <a:lstStyle>
            <a:lvl1pPr algn="ctr">
              <a:lnSpc>
                <a:spcPts val="2850"/>
              </a:lnSpc>
              <a:defRPr sz="3300" b="1" cap="all" baseline="0">
                <a:solidFill>
                  <a:srgbClr val="FFFFFF"/>
                </a:solidFill>
                <a:latin typeface="calibri" charset="0"/>
              </a:defRPr>
            </a:lvl1pPr>
          </a:lstStyle>
          <a:p>
            <a:r>
              <a:rPr lang="en-US" dirty="0"/>
              <a:t>Click to Add Title</a:t>
            </a:r>
          </a:p>
        </p:txBody>
      </p:sp>
      <p:sp>
        <p:nvSpPr>
          <p:cNvPr id="11" name="Subtitle 2"/>
          <p:cNvSpPr>
            <a:spLocks noGrp="1"/>
          </p:cNvSpPr>
          <p:nvPr>
            <p:ph type="subTitle" idx="1" hasCustomPrompt="1"/>
          </p:nvPr>
        </p:nvSpPr>
        <p:spPr>
          <a:xfrm>
            <a:off x="288697" y="3029822"/>
            <a:ext cx="8573264" cy="1465338"/>
          </a:xfrm>
        </p:spPr>
        <p:txBody>
          <a:bodyPr lIns="0" tIns="0" rIns="0" bIns="0" anchor="t" anchorCtr="1">
            <a:noAutofit/>
          </a:bodyPr>
          <a:lstStyle>
            <a:lvl1pPr marL="0" indent="0" algn="ctr">
              <a:lnSpc>
                <a:spcPts val="1350"/>
              </a:lnSpc>
              <a:spcBef>
                <a:spcPts val="0"/>
              </a:spcBef>
              <a:buNone/>
              <a:defRPr sz="1500" baseline="0">
                <a:solidFill>
                  <a:srgbClr val="FFFFFF"/>
                </a:solidFill>
                <a:latin typeface="Calibri" charset="0"/>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7955337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2"/>
          <p:cNvSpPr>
            <a:spLocks noGrp="1"/>
          </p:cNvSpPr>
          <p:nvPr>
            <p:ph type="pic" idx="14" hasCustomPrompt="1"/>
          </p:nvPr>
        </p:nvSpPr>
        <p:spPr>
          <a:xfrm>
            <a:off x="317500" y="1014293"/>
            <a:ext cx="4760913" cy="3872753"/>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10"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006C92"/>
                </a:solidFill>
              </a:defRPr>
            </a:lvl1pPr>
          </a:lstStyle>
          <a:p>
            <a:r>
              <a:rPr lang="en-US" dirty="0"/>
              <a:t>Click to Add Title</a:t>
            </a:r>
          </a:p>
        </p:txBody>
      </p:sp>
      <p:sp>
        <p:nvSpPr>
          <p:cNvPr id="5" name="Content Placeholder 2"/>
          <p:cNvSpPr>
            <a:spLocks noGrp="1"/>
          </p:cNvSpPr>
          <p:nvPr>
            <p:ph idx="11" hasCustomPrompt="1"/>
          </p:nvPr>
        </p:nvSpPr>
        <p:spPr>
          <a:xfrm>
            <a:off x="5293894" y="1014293"/>
            <a:ext cx="3588420" cy="3872753"/>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81010215"/>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4149207" y="1014293"/>
            <a:ext cx="4733107" cy="3872753"/>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rgbClr val="006C92"/>
          </a:solidFill>
        </p:spPr>
        <p:txBody>
          <a:bodyPr lIns="457200" tIns="0" rIns="0" bIns="0" anchor="ctr" anchorCtr="0">
            <a:noAutofit/>
          </a:bodyPr>
          <a:lstStyle>
            <a:lvl1pPr algn="l">
              <a:lnSpc>
                <a:spcPts val="1950"/>
              </a:lnSpc>
              <a:defRPr sz="2250" b="1" cap="all" baseline="0">
                <a:solidFill>
                  <a:schemeClr val="bg1"/>
                </a:solidFill>
              </a:defRPr>
            </a:lvl1pPr>
          </a:lstStyle>
          <a:p>
            <a:r>
              <a:rPr lang="en-US" dirty="0"/>
              <a:t>Click to </a:t>
            </a:r>
            <a:r>
              <a:rPr lang="en-US"/>
              <a:t>Add Title</a:t>
            </a:r>
            <a:endParaRPr lang="en-US" dirty="0"/>
          </a:p>
        </p:txBody>
      </p:sp>
      <p:sp>
        <p:nvSpPr>
          <p:cNvPr id="6" name="Content Placeholder 2"/>
          <p:cNvSpPr>
            <a:spLocks noGrp="1"/>
          </p:cNvSpPr>
          <p:nvPr>
            <p:ph idx="11" hasCustomPrompt="1"/>
          </p:nvPr>
        </p:nvSpPr>
        <p:spPr>
          <a:xfrm>
            <a:off x="346509" y="1014293"/>
            <a:ext cx="3588420" cy="3872753"/>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33333367"/>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4149207" y="1025819"/>
            <a:ext cx="4700588" cy="3863822"/>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13294A"/>
                </a:solidFill>
              </a:defRPr>
            </a:lvl1pPr>
          </a:lstStyle>
          <a:p>
            <a:r>
              <a:rPr lang="en-US" dirty="0"/>
              <a:t>Click to Add Title</a:t>
            </a:r>
          </a:p>
        </p:txBody>
      </p:sp>
      <p:sp>
        <p:nvSpPr>
          <p:cNvPr id="9" name="Content Placeholder 2"/>
          <p:cNvSpPr>
            <a:spLocks noGrp="1"/>
          </p:cNvSpPr>
          <p:nvPr>
            <p:ph idx="11" hasCustomPrompt="1"/>
          </p:nvPr>
        </p:nvSpPr>
        <p:spPr>
          <a:xfrm>
            <a:off x="346509" y="1025818"/>
            <a:ext cx="3588420" cy="3861227"/>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367680"/>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Title+Content+Photo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Picture Placeholder 2"/>
          <p:cNvSpPr>
            <a:spLocks noGrp="1"/>
          </p:cNvSpPr>
          <p:nvPr>
            <p:ph type="pic" idx="14" hasCustomPrompt="1"/>
          </p:nvPr>
        </p:nvSpPr>
        <p:spPr>
          <a:xfrm>
            <a:off x="4149207" y="1025819"/>
            <a:ext cx="4700588" cy="3863822"/>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006C92"/>
                </a:solidFill>
              </a:defRPr>
            </a:lvl1pPr>
          </a:lstStyle>
          <a:p>
            <a:r>
              <a:rPr lang="en-US" dirty="0"/>
              <a:t>Click to Add Title</a:t>
            </a:r>
          </a:p>
        </p:txBody>
      </p:sp>
      <p:sp>
        <p:nvSpPr>
          <p:cNvPr id="6" name="Content Placeholder 2"/>
          <p:cNvSpPr>
            <a:spLocks noGrp="1"/>
          </p:cNvSpPr>
          <p:nvPr>
            <p:ph idx="11" hasCustomPrompt="1"/>
          </p:nvPr>
        </p:nvSpPr>
        <p:spPr>
          <a:xfrm>
            <a:off x="346509" y="1025818"/>
            <a:ext cx="3588420" cy="3861227"/>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29257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Picture Placeholder 2"/>
          <p:cNvSpPr>
            <a:spLocks noGrp="1"/>
          </p:cNvSpPr>
          <p:nvPr>
            <p:ph type="pic" idx="14" hasCustomPrompt="1"/>
          </p:nvPr>
        </p:nvSpPr>
        <p:spPr>
          <a:xfrm>
            <a:off x="274321" y="985478"/>
            <a:ext cx="8607993" cy="2650991"/>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rgbClr val="006C92"/>
          </a:solidFill>
        </p:spPr>
        <p:txBody>
          <a:bodyPr lIns="457200" tIns="0" rIns="0" bIns="0" anchor="ctr" anchorCtr="0">
            <a:noAutofit/>
          </a:bodyPr>
          <a:lstStyle>
            <a:lvl1pPr algn="l">
              <a:lnSpc>
                <a:spcPts val="1950"/>
              </a:lnSpc>
              <a:defRPr sz="2250" b="1" cap="all" baseline="0">
                <a:solidFill>
                  <a:schemeClr val="bg1"/>
                </a:solidFill>
              </a:defRPr>
            </a:lvl1pPr>
          </a:lstStyle>
          <a:p>
            <a:r>
              <a:rPr lang="en-US" dirty="0"/>
              <a:t>Click to </a:t>
            </a:r>
            <a:r>
              <a:rPr lang="en-US"/>
              <a:t>Add Title</a:t>
            </a:r>
            <a:endParaRPr lang="en-US" dirty="0"/>
          </a:p>
        </p:txBody>
      </p:sp>
      <p:sp>
        <p:nvSpPr>
          <p:cNvPr id="6" name="Content Placeholder 2"/>
          <p:cNvSpPr>
            <a:spLocks noGrp="1"/>
          </p:cNvSpPr>
          <p:nvPr>
            <p:ph idx="11" hasCustomPrompt="1"/>
          </p:nvPr>
        </p:nvSpPr>
        <p:spPr>
          <a:xfrm>
            <a:off x="274321" y="3824935"/>
            <a:ext cx="8607993" cy="1062111"/>
          </a:xfrm>
        </p:spPr>
        <p:txBody>
          <a:bodyPr lIns="0" tIns="0" rIns="0" bIns="0"/>
          <a:lstStyle>
            <a:lvl1pPr marL="0" indent="0">
              <a:lnSpc>
                <a:spcPts val="1350"/>
              </a:lnSpc>
              <a:spcBef>
                <a:spcPts val="450"/>
              </a:spcBef>
              <a:spcAft>
                <a:spcPts val="900"/>
              </a:spcAft>
              <a:buClr>
                <a:srgbClr val="0C68AC"/>
              </a:buClr>
              <a:buNone/>
              <a:defRPr sz="1500">
                <a:solidFill>
                  <a:srgbClr val="006C92"/>
                </a:solidFill>
              </a:defRPr>
            </a:lvl1pPr>
            <a:lvl2pPr marL="257127" indent="0">
              <a:lnSpc>
                <a:spcPts val="1350"/>
              </a:lnSpc>
              <a:spcBef>
                <a:spcPts val="450"/>
              </a:spcBef>
              <a:spcAft>
                <a:spcPts val="900"/>
              </a:spcAft>
              <a:buClr>
                <a:srgbClr val="0C68AC"/>
              </a:buClr>
              <a:buNone/>
              <a:defRPr sz="1500">
                <a:solidFill>
                  <a:srgbClr val="006C92"/>
                </a:solidFill>
              </a:defRPr>
            </a:lvl2pPr>
            <a:lvl3pPr marL="514257" indent="0">
              <a:lnSpc>
                <a:spcPts val="1350"/>
              </a:lnSpc>
              <a:spcBef>
                <a:spcPts val="450"/>
              </a:spcBef>
              <a:spcAft>
                <a:spcPts val="900"/>
              </a:spcAft>
              <a:buClr>
                <a:srgbClr val="0C68AC"/>
              </a:buClr>
              <a:buNone/>
              <a:defRPr sz="1500">
                <a:solidFill>
                  <a:srgbClr val="006C92"/>
                </a:solidFill>
              </a:defRPr>
            </a:lvl3pPr>
            <a:lvl4pPr marL="771385" indent="0">
              <a:lnSpc>
                <a:spcPts val="1350"/>
              </a:lnSpc>
              <a:spcBef>
                <a:spcPts val="450"/>
              </a:spcBef>
              <a:spcAft>
                <a:spcPts val="900"/>
              </a:spcAft>
              <a:buClr>
                <a:srgbClr val="0C68AC"/>
              </a:buClr>
              <a:buNone/>
              <a:defRPr sz="1500">
                <a:solidFill>
                  <a:srgbClr val="006C92"/>
                </a:solidFill>
              </a:defRPr>
            </a:lvl4pPr>
            <a:lvl5pPr marL="1028513" indent="0">
              <a:lnSpc>
                <a:spcPts val="1350"/>
              </a:lnSpc>
              <a:spcBef>
                <a:spcPts val="450"/>
              </a:spcBef>
              <a:spcAft>
                <a:spcPts val="900"/>
              </a:spcAft>
              <a:buClr>
                <a:srgbClr val="0C68AC"/>
              </a:buClr>
              <a:buNone/>
              <a:defRPr sz="1500">
                <a:solidFill>
                  <a:srgbClr val="006C92"/>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370221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2"/>
          <p:cNvSpPr>
            <a:spLocks noGrp="1"/>
          </p:cNvSpPr>
          <p:nvPr>
            <p:ph type="pic" idx="14" hasCustomPrompt="1"/>
          </p:nvPr>
        </p:nvSpPr>
        <p:spPr>
          <a:xfrm>
            <a:off x="274321" y="985478"/>
            <a:ext cx="8607993" cy="2650991"/>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13294A"/>
                </a:solidFill>
              </a:defRPr>
            </a:lvl1pPr>
          </a:lstStyle>
          <a:p>
            <a:r>
              <a:rPr lang="en-US" dirty="0"/>
              <a:t>Click to Add Title</a:t>
            </a:r>
          </a:p>
        </p:txBody>
      </p:sp>
      <p:sp>
        <p:nvSpPr>
          <p:cNvPr id="7" name="Content Placeholder 2"/>
          <p:cNvSpPr>
            <a:spLocks noGrp="1"/>
          </p:cNvSpPr>
          <p:nvPr>
            <p:ph idx="11" hasCustomPrompt="1"/>
          </p:nvPr>
        </p:nvSpPr>
        <p:spPr>
          <a:xfrm>
            <a:off x="274321" y="3824935"/>
            <a:ext cx="8607993" cy="1062111"/>
          </a:xfrm>
        </p:spPr>
        <p:txBody>
          <a:bodyPr lIns="0" tIns="0" rIns="0" bIns="0"/>
          <a:lstStyle>
            <a:lvl1pPr marL="0" indent="0">
              <a:lnSpc>
                <a:spcPts val="1350"/>
              </a:lnSpc>
              <a:spcBef>
                <a:spcPts val="450"/>
              </a:spcBef>
              <a:spcAft>
                <a:spcPts val="900"/>
              </a:spcAft>
              <a:buClr>
                <a:srgbClr val="0C68AC"/>
              </a:buClr>
              <a:buNone/>
              <a:defRPr sz="1500">
                <a:solidFill>
                  <a:schemeClr val="bg1"/>
                </a:solidFill>
              </a:defRPr>
            </a:lvl1pPr>
            <a:lvl2pPr marL="257127" indent="0">
              <a:lnSpc>
                <a:spcPts val="1350"/>
              </a:lnSpc>
              <a:spcBef>
                <a:spcPts val="450"/>
              </a:spcBef>
              <a:spcAft>
                <a:spcPts val="900"/>
              </a:spcAft>
              <a:buClr>
                <a:srgbClr val="0C68AC"/>
              </a:buClr>
              <a:buNone/>
              <a:defRPr sz="1500">
                <a:solidFill>
                  <a:schemeClr val="bg1"/>
                </a:solidFill>
              </a:defRPr>
            </a:lvl2pPr>
            <a:lvl3pPr marL="514257" indent="0">
              <a:lnSpc>
                <a:spcPts val="1350"/>
              </a:lnSpc>
              <a:spcBef>
                <a:spcPts val="450"/>
              </a:spcBef>
              <a:spcAft>
                <a:spcPts val="900"/>
              </a:spcAft>
              <a:buClr>
                <a:srgbClr val="0C68AC"/>
              </a:buClr>
              <a:buNone/>
              <a:defRPr sz="1500">
                <a:solidFill>
                  <a:schemeClr val="bg1"/>
                </a:solidFill>
              </a:defRPr>
            </a:lvl3pPr>
            <a:lvl4pPr marL="771385" indent="0">
              <a:lnSpc>
                <a:spcPts val="1350"/>
              </a:lnSpc>
              <a:spcBef>
                <a:spcPts val="450"/>
              </a:spcBef>
              <a:spcAft>
                <a:spcPts val="900"/>
              </a:spcAft>
              <a:buClr>
                <a:srgbClr val="0C68AC"/>
              </a:buClr>
              <a:buNone/>
              <a:defRPr sz="1500">
                <a:solidFill>
                  <a:schemeClr val="bg1"/>
                </a:solidFill>
              </a:defRPr>
            </a:lvl4pPr>
            <a:lvl5pPr marL="1028513" indent="0">
              <a:lnSpc>
                <a:spcPts val="1350"/>
              </a:lnSpc>
              <a:spcBef>
                <a:spcPts val="450"/>
              </a:spcBef>
              <a:spcAft>
                <a:spcPts val="900"/>
              </a:spcAft>
              <a:buClr>
                <a:srgbClr val="0C68AC"/>
              </a:buClr>
              <a:buNone/>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8338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2"/>
          <p:cNvSpPr>
            <a:spLocks noGrp="1"/>
          </p:cNvSpPr>
          <p:nvPr>
            <p:ph type="pic" idx="14" hasCustomPrompt="1"/>
          </p:nvPr>
        </p:nvSpPr>
        <p:spPr>
          <a:xfrm>
            <a:off x="274321" y="985478"/>
            <a:ext cx="8607993" cy="2650991"/>
          </a:xfrm>
        </p:spPr>
        <p:txBody>
          <a:bodyPr anchor="ctr" anchorCtr="1"/>
          <a:lstStyle>
            <a:lvl1pPr marL="0" indent="0" algn="ctr">
              <a:buNone/>
              <a:defRPr sz="788"/>
            </a:lvl1pPr>
            <a:lvl2pPr marL="287877" indent="0">
              <a:buNone/>
              <a:defRPr sz="1744"/>
            </a:lvl2pPr>
            <a:lvl3pPr marL="575753" indent="0">
              <a:buNone/>
              <a:defRPr sz="1519"/>
            </a:lvl3pPr>
            <a:lvl4pPr marL="863632" indent="0">
              <a:buNone/>
              <a:defRPr sz="1238"/>
            </a:lvl4pPr>
            <a:lvl5pPr marL="1151508" indent="0">
              <a:buNone/>
              <a:defRPr sz="1238"/>
            </a:lvl5pPr>
            <a:lvl6pPr marL="1439385" indent="0">
              <a:buNone/>
              <a:defRPr sz="1238"/>
            </a:lvl6pPr>
            <a:lvl7pPr marL="1727263" indent="0">
              <a:buNone/>
              <a:defRPr sz="1238"/>
            </a:lvl7pPr>
            <a:lvl8pPr marL="2015138" indent="0">
              <a:buNone/>
              <a:defRPr sz="1238"/>
            </a:lvl8pPr>
            <a:lvl9pPr marL="2303018" indent="0">
              <a:buNone/>
              <a:defRPr sz="1238"/>
            </a:lvl9pPr>
          </a:lstStyle>
          <a:p>
            <a:r>
              <a:rPr lang="en-US" dirty="0"/>
              <a:t>Drag picture to placeholder </a:t>
            </a:r>
            <a:br>
              <a:rPr lang="en-US" dirty="0"/>
            </a:br>
            <a:r>
              <a:rPr lang="en-US" dirty="0"/>
              <a:t>or click icon to add</a:t>
            </a:r>
            <a:br>
              <a:rPr lang="en-US" dirty="0"/>
            </a:br>
            <a:r>
              <a:rPr lang="en-US" dirty="0"/>
              <a:t>(150 DPI </a:t>
            </a:r>
            <a:r>
              <a:rPr lang="en-US" dirty="0" err="1"/>
              <a:t>PNG</a:t>
            </a:r>
            <a:r>
              <a:rPr lang="en-US" dirty="0"/>
              <a:t> file recommended)</a:t>
            </a:r>
          </a:p>
        </p:txBody>
      </p:sp>
      <p:sp>
        <p:nvSpPr>
          <p:cNvPr id="5" name="Title 1"/>
          <p:cNvSpPr>
            <a:spLocks noGrp="1"/>
          </p:cNvSpPr>
          <p:nvPr>
            <p:ph type="ctrTitle" hasCustomPrompt="1"/>
          </p:nvPr>
        </p:nvSpPr>
        <p:spPr>
          <a:xfrm>
            <a:off x="-123568" y="188158"/>
            <a:ext cx="9005882" cy="608855"/>
          </a:xfrm>
          <a:solidFill>
            <a:schemeClr val="bg1"/>
          </a:solidFill>
        </p:spPr>
        <p:txBody>
          <a:bodyPr lIns="457200" tIns="0" rIns="0" bIns="0" anchor="ctr" anchorCtr="0">
            <a:noAutofit/>
          </a:bodyPr>
          <a:lstStyle>
            <a:lvl1pPr algn="l">
              <a:lnSpc>
                <a:spcPts val="1950"/>
              </a:lnSpc>
              <a:defRPr sz="2250" b="1" cap="all" baseline="0">
                <a:solidFill>
                  <a:srgbClr val="006C92"/>
                </a:solidFill>
              </a:defRPr>
            </a:lvl1pPr>
          </a:lstStyle>
          <a:p>
            <a:r>
              <a:rPr lang="en-US"/>
              <a:t>Click to Add Title</a:t>
            </a:r>
            <a:endParaRPr lang="en-US" dirty="0"/>
          </a:p>
        </p:txBody>
      </p:sp>
      <p:sp>
        <p:nvSpPr>
          <p:cNvPr id="6" name="Content Placeholder 2"/>
          <p:cNvSpPr>
            <a:spLocks noGrp="1"/>
          </p:cNvSpPr>
          <p:nvPr>
            <p:ph idx="11" hasCustomPrompt="1"/>
          </p:nvPr>
        </p:nvSpPr>
        <p:spPr>
          <a:xfrm>
            <a:off x="274321" y="3824935"/>
            <a:ext cx="8607993" cy="1062111"/>
          </a:xfrm>
        </p:spPr>
        <p:txBody>
          <a:bodyPr lIns="0" tIns="0" rIns="0" bIns="0"/>
          <a:lstStyle>
            <a:lvl1pPr marL="257175" indent="-257175">
              <a:lnSpc>
                <a:spcPts val="1350"/>
              </a:lnSpc>
              <a:spcBef>
                <a:spcPts val="450"/>
              </a:spcBef>
              <a:spcAft>
                <a:spcPts val="900"/>
              </a:spcAft>
              <a:buClr>
                <a:schemeClr val="bg1"/>
              </a:buClr>
              <a:buFont typeface="Arial" charset="0"/>
              <a:buChar char="•"/>
              <a:defRPr sz="1500">
                <a:solidFill>
                  <a:schemeClr val="bg1"/>
                </a:solidFill>
              </a:defRPr>
            </a:lvl1pPr>
            <a:lvl2pPr marL="514302" indent="-257175">
              <a:lnSpc>
                <a:spcPts val="1350"/>
              </a:lnSpc>
              <a:spcBef>
                <a:spcPts val="450"/>
              </a:spcBef>
              <a:spcAft>
                <a:spcPts val="900"/>
              </a:spcAft>
              <a:buClr>
                <a:schemeClr val="bg1"/>
              </a:buClr>
              <a:buFont typeface="Arial" charset="0"/>
              <a:buChar char="•"/>
              <a:defRPr sz="1500">
                <a:solidFill>
                  <a:schemeClr val="bg1"/>
                </a:solidFill>
              </a:defRPr>
            </a:lvl2pPr>
            <a:lvl3pPr marL="771432" indent="-257175">
              <a:lnSpc>
                <a:spcPts val="1350"/>
              </a:lnSpc>
              <a:spcBef>
                <a:spcPts val="450"/>
              </a:spcBef>
              <a:spcAft>
                <a:spcPts val="900"/>
              </a:spcAft>
              <a:buClr>
                <a:schemeClr val="bg1"/>
              </a:buClr>
              <a:buFont typeface="Arial" charset="0"/>
              <a:buChar char="•"/>
              <a:defRPr sz="1500">
                <a:solidFill>
                  <a:schemeClr val="bg1"/>
                </a:solidFill>
              </a:defRPr>
            </a:lvl3pPr>
            <a:lvl4pPr marL="1028560" indent="-257175">
              <a:lnSpc>
                <a:spcPts val="1350"/>
              </a:lnSpc>
              <a:spcBef>
                <a:spcPts val="450"/>
              </a:spcBef>
              <a:spcAft>
                <a:spcPts val="900"/>
              </a:spcAft>
              <a:buClr>
                <a:schemeClr val="bg1"/>
              </a:buClr>
              <a:buFont typeface="Arial" charset="0"/>
              <a:buChar char="•"/>
              <a:defRPr sz="1500">
                <a:solidFill>
                  <a:schemeClr val="bg1"/>
                </a:solidFill>
              </a:defRPr>
            </a:lvl4pPr>
            <a:lvl5pPr marL="1285688" indent="-257175">
              <a:lnSpc>
                <a:spcPts val="1350"/>
              </a:lnSpc>
              <a:spcBef>
                <a:spcPts val="450"/>
              </a:spcBef>
              <a:spcAft>
                <a:spcPts val="900"/>
              </a:spcAft>
              <a:buClr>
                <a:schemeClr val="bg1"/>
              </a:buClr>
              <a:buFont typeface="Arial" charset="0"/>
              <a:buChar char="•"/>
              <a:defRPr sz="15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38276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637600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A46D-9ED8-7D43-A1C0-14184085A9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5FD44F-4440-1948-BB6B-348482F953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FFA67A-3A97-0947-B51E-CD3AE8536C94}"/>
              </a:ext>
            </a:extLst>
          </p:cNvPr>
          <p:cNvSpPr>
            <a:spLocks noGrp="1"/>
          </p:cNvSpPr>
          <p:nvPr>
            <p:ph type="dt" sz="half" idx="10"/>
          </p:nvPr>
        </p:nvSpPr>
        <p:spPr/>
        <p:txBody>
          <a:bodyPr/>
          <a:lstStyle/>
          <a:p>
            <a:fld id="{A08507DE-719F-5242-9E00-A19B77ADBD33}" type="datetimeFigureOut">
              <a:rPr lang="en-US" smtClean="0"/>
              <a:t>11/29/23</a:t>
            </a:fld>
            <a:endParaRPr lang="en-US"/>
          </a:p>
        </p:txBody>
      </p:sp>
      <p:sp>
        <p:nvSpPr>
          <p:cNvPr id="5" name="Footer Placeholder 4">
            <a:extLst>
              <a:ext uri="{FF2B5EF4-FFF2-40B4-BE49-F238E27FC236}">
                <a16:creationId xmlns:a16="http://schemas.microsoft.com/office/drawing/2014/main" id="{5AA934AC-9E94-F443-9667-9D2610ACA0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BF913-02CF-D242-9E5B-A83D85CDD53D}"/>
              </a:ext>
            </a:extLst>
          </p:cNvPr>
          <p:cNvSpPr>
            <a:spLocks noGrp="1"/>
          </p:cNvSpPr>
          <p:nvPr>
            <p:ph type="sldNum" sz="quarter" idx="12"/>
          </p:nvPr>
        </p:nvSpPr>
        <p:spPr/>
        <p:txBody>
          <a:bodyPr/>
          <a:lstStyle/>
          <a:p>
            <a:fld id="{BF10CAD7-A42A-8349-A888-9DC883F45814}" type="slidenum">
              <a:rPr lang="en-US" smtClean="0"/>
              <a:t>‹#›</a:t>
            </a:fld>
            <a:endParaRPr lang="en-US"/>
          </a:p>
        </p:txBody>
      </p:sp>
    </p:spTree>
    <p:extLst>
      <p:ext uri="{BB962C8B-B14F-4D97-AF65-F5344CB8AC3E}">
        <p14:creationId xmlns:p14="http://schemas.microsoft.com/office/powerpoint/2010/main" val="36896541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877AE-2C92-2A41-9C77-E401A8567B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0F3E9-B8C6-5B4B-B85F-2026148380CE}"/>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5263045-266B-6646-875A-4AED14AF9D0E}"/>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A9DBBBD-93AE-2947-8A86-5D018E515D8C}"/>
              </a:ext>
            </a:extLst>
          </p:cNvPr>
          <p:cNvSpPr>
            <a:spLocks noGrp="1"/>
          </p:cNvSpPr>
          <p:nvPr>
            <p:ph type="dt" sz="half" idx="10"/>
          </p:nvPr>
        </p:nvSpPr>
        <p:spPr/>
        <p:txBody>
          <a:bodyPr/>
          <a:lstStyle/>
          <a:p>
            <a:fld id="{A08507DE-719F-5242-9E00-A19B77ADBD33}" type="datetimeFigureOut">
              <a:rPr lang="en-US" smtClean="0"/>
              <a:t>11/29/23</a:t>
            </a:fld>
            <a:endParaRPr lang="en-US"/>
          </a:p>
        </p:txBody>
      </p:sp>
      <p:sp>
        <p:nvSpPr>
          <p:cNvPr id="6" name="Footer Placeholder 5">
            <a:extLst>
              <a:ext uri="{FF2B5EF4-FFF2-40B4-BE49-F238E27FC236}">
                <a16:creationId xmlns:a16="http://schemas.microsoft.com/office/drawing/2014/main" id="{FC6AC094-E8B9-9445-A907-06E77FC7E6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38C37E-2A76-5144-8915-E599BF5562CF}"/>
              </a:ext>
            </a:extLst>
          </p:cNvPr>
          <p:cNvSpPr>
            <a:spLocks noGrp="1"/>
          </p:cNvSpPr>
          <p:nvPr>
            <p:ph type="sldNum" sz="quarter" idx="12"/>
          </p:nvPr>
        </p:nvSpPr>
        <p:spPr/>
        <p:txBody>
          <a:bodyPr/>
          <a:lstStyle/>
          <a:p>
            <a:fld id="{BF10CAD7-A42A-8349-A888-9DC883F45814}" type="slidenum">
              <a:rPr lang="en-US" smtClean="0"/>
              <a:t>‹#›</a:t>
            </a:fld>
            <a:endParaRPr lang="en-US"/>
          </a:p>
        </p:txBody>
      </p:sp>
    </p:spTree>
    <p:extLst>
      <p:ext uri="{BB962C8B-B14F-4D97-AF65-F5344CB8AC3E}">
        <p14:creationId xmlns:p14="http://schemas.microsoft.com/office/powerpoint/2010/main" val="132760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Slide - White+Se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88697" y="1487385"/>
            <a:ext cx="8573264" cy="1496592"/>
          </a:xfrm>
        </p:spPr>
        <p:txBody>
          <a:bodyPr lIns="0" tIns="0" rIns="0" bIns="0" anchor="b" anchorCtr="1">
            <a:noAutofit/>
          </a:bodyPr>
          <a:lstStyle>
            <a:lvl1pPr algn="ctr">
              <a:lnSpc>
                <a:spcPts val="2850"/>
              </a:lnSpc>
              <a:defRPr sz="3300" b="1" cap="all" baseline="0">
                <a:solidFill>
                  <a:srgbClr val="FFFFFF"/>
                </a:solidFill>
                <a:latin typeface="calibri" charset="0"/>
              </a:defRPr>
            </a:lvl1pPr>
          </a:lstStyle>
          <a:p>
            <a:r>
              <a:rPr lang="en-US" dirty="0"/>
              <a:t>Click to Add Title</a:t>
            </a:r>
          </a:p>
        </p:txBody>
      </p:sp>
      <p:sp>
        <p:nvSpPr>
          <p:cNvPr id="10" name="Subtitle 2"/>
          <p:cNvSpPr>
            <a:spLocks noGrp="1"/>
          </p:cNvSpPr>
          <p:nvPr>
            <p:ph type="subTitle" idx="1" hasCustomPrompt="1"/>
          </p:nvPr>
        </p:nvSpPr>
        <p:spPr>
          <a:xfrm>
            <a:off x="288697" y="3029822"/>
            <a:ext cx="8573264" cy="1465338"/>
          </a:xfrm>
        </p:spPr>
        <p:txBody>
          <a:bodyPr lIns="0" tIns="0" rIns="0" bIns="0" anchor="t" anchorCtr="1">
            <a:noAutofit/>
          </a:bodyPr>
          <a:lstStyle>
            <a:lvl1pPr marL="0" indent="0" algn="ctr">
              <a:lnSpc>
                <a:spcPts val="1350"/>
              </a:lnSpc>
              <a:spcBef>
                <a:spcPts val="0"/>
              </a:spcBef>
              <a:buNone/>
              <a:defRPr sz="1500" baseline="0">
                <a:solidFill>
                  <a:srgbClr val="FFFFFF"/>
                </a:solidFill>
                <a:latin typeface="Calibri" charset="0"/>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11757" y="192246"/>
            <a:ext cx="1467612" cy="288036"/>
          </a:xfrm>
          <a:prstGeom prst="rect">
            <a:avLst/>
          </a:prstGeom>
        </p:spPr>
      </p:pic>
    </p:spTree>
    <p:extLst>
      <p:ext uri="{BB962C8B-B14F-4D97-AF65-F5344CB8AC3E}">
        <p14:creationId xmlns:p14="http://schemas.microsoft.com/office/powerpoint/2010/main" val="113277951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a:t>Click to edit Master title style</a:t>
            </a:r>
          </a:p>
        </p:txBody>
      </p:sp>
      <p:sp>
        <p:nvSpPr>
          <p:cNvPr id="3" name="Table Placeholder 2"/>
          <p:cNvSpPr>
            <a:spLocks noGrp="1"/>
          </p:cNvSpPr>
          <p:nvPr>
            <p:ph type="tbl" idx="1"/>
          </p:nvPr>
        </p:nvSpPr>
        <p:spPr>
          <a:xfrm>
            <a:off x="457200" y="1200151"/>
            <a:ext cx="8229600" cy="3394472"/>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6F2BE89-8763-4CC7-A7F8-C699952D1781}" type="slidenum">
              <a:rPr lang="en-US"/>
              <a:pPr>
                <a:defRPr/>
              </a:pPr>
              <a:t>‹#›</a:t>
            </a:fld>
            <a:endParaRPr lang="en-US"/>
          </a:p>
        </p:txBody>
      </p:sp>
    </p:spTree>
    <p:extLst>
      <p:ext uri="{BB962C8B-B14F-4D97-AF65-F5344CB8AC3E}">
        <p14:creationId xmlns:p14="http://schemas.microsoft.com/office/powerpoint/2010/main" val="36310523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Contact-White">
    <p:bg>
      <p:bgPr>
        <a:solidFill>
          <a:schemeClr val="bg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24249" y="807547"/>
            <a:ext cx="8520073" cy="4085262"/>
          </a:xfrm>
          <a:prstGeom prst="rect">
            <a:avLst/>
          </a:prstGeom>
        </p:spPr>
        <p:txBody>
          <a:bodyPr lIns="0">
            <a:noAutofit/>
          </a:bodyPr>
          <a:lstStyle>
            <a:lvl1pPr marL="0" indent="0">
              <a:lnSpc>
                <a:spcPts val="1500"/>
              </a:lnSpc>
              <a:spcBef>
                <a:spcPts val="278"/>
              </a:spcBef>
              <a:buFontTx/>
              <a:buNone/>
              <a:defRPr sz="1500" baseline="0">
                <a:solidFill>
                  <a:srgbClr val="006C92"/>
                </a:solidFill>
                <a:latin typeface="Calibri" charset="0"/>
                <a:cs typeface="Arial"/>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endParaRPr lang="en-US"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756" y="192246"/>
            <a:ext cx="1467612" cy="288036"/>
          </a:xfrm>
          <a:prstGeom prst="rect">
            <a:avLst/>
          </a:prstGeom>
        </p:spPr>
      </p:pic>
    </p:spTree>
    <p:extLst>
      <p:ext uri="{BB962C8B-B14F-4D97-AF65-F5344CB8AC3E}">
        <p14:creationId xmlns:p14="http://schemas.microsoft.com/office/powerpoint/2010/main" val="8103330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rgbClr val="182B49"/>
        </a:soli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0"/>
          </p:nvPr>
        </p:nvSpPr>
        <p:spPr>
          <a:xfrm>
            <a:off x="324249" y="807547"/>
            <a:ext cx="8520073" cy="4085262"/>
          </a:xfrm>
          <a:prstGeom prst="rect">
            <a:avLst/>
          </a:prstGeom>
        </p:spPr>
        <p:txBody>
          <a:bodyPr lIns="0">
            <a:noAutofit/>
          </a:bodyPr>
          <a:lstStyle>
            <a:lvl1pPr marL="0" indent="0">
              <a:lnSpc>
                <a:spcPts val="1500"/>
              </a:lnSpc>
              <a:spcBef>
                <a:spcPts val="278"/>
              </a:spcBef>
              <a:buFontTx/>
              <a:buNone/>
              <a:defRPr sz="1500" baseline="0">
                <a:solidFill>
                  <a:srgbClr val="FFFFFF"/>
                </a:solidFill>
                <a:latin typeface="Calibri" charset="0"/>
                <a:cs typeface="Arial"/>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endParaRPr lang="en-US"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757" y="192246"/>
            <a:ext cx="1467612" cy="288036"/>
          </a:xfrm>
          <a:prstGeom prst="rect">
            <a:avLst/>
          </a:prstGeom>
        </p:spPr>
      </p:pic>
    </p:spTree>
    <p:extLst>
      <p:ext uri="{BB962C8B-B14F-4D97-AF65-F5344CB8AC3E}">
        <p14:creationId xmlns:p14="http://schemas.microsoft.com/office/powerpoint/2010/main" val="39005880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rgbClr val="006A96"/>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0"/>
          </p:nvPr>
        </p:nvSpPr>
        <p:spPr>
          <a:xfrm>
            <a:off x="324249" y="807547"/>
            <a:ext cx="8520073" cy="4085262"/>
          </a:xfrm>
          <a:prstGeom prst="rect">
            <a:avLst/>
          </a:prstGeom>
        </p:spPr>
        <p:txBody>
          <a:bodyPr lIns="0">
            <a:noAutofit/>
          </a:bodyPr>
          <a:lstStyle>
            <a:lvl1pPr marL="0" indent="0">
              <a:lnSpc>
                <a:spcPts val="1500"/>
              </a:lnSpc>
              <a:spcBef>
                <a:spcPts val="278"/>
              </a:spcBef>
              <a:buFontTx/>
              <a:buNone/>
              <a:defRPr sz="1500" baseline="0">
                <a:solidFill>
                  <a:srgbClr val="FFFFFF"/>
                </a:solidFill>
                <a:latin typeface="Calibri" charset="0"/>
                <a:cs typeface="Arial"/>
              </a:defRPr>
            </a:lvl1pPr>
            <a:lvl2pPr>
              <a:defRPr>
                <a:solidFill>
                  <a:schemeClr val="bg2"/>
                </a:solidFill>
                <a:latin typeface="+mn-lt"/>
              </a:defRPr>
            </a:lvl2pPr>
            <a:lvl3pPr>
              <a:defRPr>
                <a:solidFill>
                  <a:schemeClr val="bg2"/>
                </a:solidFill>
                <a:latin typeface="+mn-lt"/>
              </a:defRPr>
            </a:lvl3pPr>
            <a:lvl4pPr>
              <a:defRPr>
                <a:solidFill>
                  <a:schemeClr val="bg2"/>
                </a:solidFill>
                <a:latin typeface="+mn-lt"/>
              </a:defRPr>
            </a:lvl4pPr>
            <a:lvl5pPr>
              <a:defRPr>
                <a:solidFill>
                  <a:schemeClr val="bg2"/>
                </a:solidFill>
                <a:latin typeface="+mn-lt"/>
              </a:defRPr>
            </a:lvl5pPr>
          </a:lstStyle>
          <a:p>
            <a:pPr lvl="0"/>
            <a:endParaRPr lang="en-US"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1757" y="192246"/>
            <a:ext cx="1467612" cy="288036"/>
          </a:xfrm>
          <a:prstGeom prst="rect">
            <a:avLst/>
          </a:prstGeom>
        </p:spPr>
      </p:pic>
    </p:spTree>
    <p:extLst>
      <p:ext uri="{BB962C8B-B14F-4D97-AF65-F5344CB8AC3E}">
        <p14:creationId xmlns:p14="http://schemas.microsoft.com/office/powerpoint/2010/main" val="17470316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360" y="2322746"/>
            <a:ext cx="3424428" cy="672084"/>
          </a:xfrm>
          <a:prstGeom prst="rect">
            <a:avLst/>
          </a:prstGeom>
        </p:spPr>
      </p:pic>
    </p:spTree>
    <p:extLst>
      <p:ext uri="{BB962C8B-B14F-4D97-AF65-F5344CB8AC3E}">
        <p14:creationId xmlns:p14="http://schemas.microsoft.com/office/powerpoint/2010/main" val="11146878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182B49"/>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1434" y="2321433"/>
            <a:ext cx="3424428" cy="672084"/>
          </a:xfrm>
          <a:prstGeom prst="rect">
            <a:avLst/>
          </a:prstGeom>
        </p:spPr>
      </p:pic>
    </p:spTree>
    <p:extLst>
      <p:ext uri="{BB962C8B-B14F-4D97-AF65-F5344CB8AC3E}">
        <p14:creationId xmlns:p14="http://schemas.microsoft.com/office/powerpoint/2010/main" val="42258232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rgbClr val="006A9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71434" y="2321433"/>
            <a:ext cx="3424428" cy="672084"/>
          </a:xfrm>
          <a:prstGeom prst="rect">
            <a:avLst/>
          </a:prstGeom>
        </p:spPr>
      </p:pic>
    </p:spTree>
    <p:extLst>
      <p:ext uri="{BB962C8B-B14F-4D97-AF65-F5344CB8AC3E}">
        <p14:creationId xmlns:p14="http://schemas.microsoft.com/office/powerpoint/2010/main" val="341083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6291" y="4715328"/>
            <a:ext cx="1530858" cy="291592"/>
          </a:xfrm>
          <a:prstGeom prst="rect">
            <a:avLst/>
          </a:prstGeom>
        </p:spPr>
      </p:pic>
      <p:sp>
        <p:nvSpPr>
          <p:cNvPr id="9" name="Title 1"/>
          <p:cNvSpPr>
            <a:spLocks noGrp="1"/>
          </p:cNvSpPr>
          <p:nvPr>
            <p:ph type="ctrTitle" hasCustomPrompt="1"/>
          </p:nvPr>
        </p:nvSpPr>
        <p:spPr>
          <a:xfrm>
            <a:off x="288702" y="1383672"/>
            <a:ext cx="8548212" cy="1102519"/>
          </a:xfrm>
        </p:spPr>
        <p:txBody>
          <a:bodyPr lIns="0" tIns="0" rIns="0" bIns="0" anchor="b" anchorCtr="0">
            <a:noAutofit/>
          </a:bodyPr>
          <a:lstStyle>
            <a:lvl1pPr algn="l">
              <a:lnSpc>
                <a:spcPts val="2250"/>
              </a:lnSpc>
              <a:defRPr sz="2700" b="1" cap="all" baseline="0">
                <a:solidFill>
                  <a:srgbClr val="006C92"/>
                </a:solidFill>
              </a:defRPr>
            </a:lvl1pPr>
          </a:lstStyle>
          <a:p>
            <a:r>
              <a:rPr lang="en-US" dirty="0"/>
              <a:t>Click to Add Title</a:t>
            </a:r>
          </a:p>
        </p:txBody>
      </p:sp>
      <p:sp>
        <p:nvSpPr>
          <p:cNvPr id="10" name="Subtitle 2"/>
          <p:cNvSpPr>
            <a:spLocks noGrp="1"/>
          </p:cNvSpPr>
          <p:nvPr>
            <p:ph type="subTitle" idx="1" hasCustomPrompt="1"/>
          </p:nvPr>
        </p:nvSpPr>
        <p:spPr>
          <a:xfrm>
            <a:off x="288702" y="2595839"/>
            <a:ext cx="8548212" cy="1714904"/>
          </a:xfrm>
        </p:spPr>
        <p:txBody>
          <a:bodyPr lIns="0" tIns="0" rIns="0" bIns="0">
            <a:noAutofit/>
          </a:bodyPr>
          <a:lstStyle>
            <a:lvl1pPr marL="0" indent="0" algn="l">
              <a:lnSpc>
                <a:spcPts val="1350"/>
              </a:lnSpc>
              <a:buNone/>
              <a:defRPr sz="1500" baseline="0">
                <a:solidFill>
                  <a:srgbClr val="006C92"/>
                </a:solidFill>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273650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6056" y="4718304"/>
            <a:ext cx="1530858" cy="291592"/>
          </a:xfrm>
          <a:prstGeom prst="rect">
            <a:avLst/>
          </a:prstGeom>
        </p:spPr>
      </p:pic>
      <p:sp>
        <p:nvSpPr>
          <p:cNvPr id="6" name="Title 1"/>
          <p:cNvSpPr>
            <a:spLocks noGrp="1"/>
          </p:cNvSpPr>
          <p:nvPr>
            <p:ph type="ctrTitle" hasCustomPrompt="1"/>
          </p:nvPr>
        </p:nvSpPr>
        <p:spPr>
          <a:xfrm>
            <a:off x="288702" y="1383672"/>
            <a:ext cx="8548212" cy="1102519"/>
          </a:xfrm>
        </p:spPr>
        <p:txBody>
          <a:bodyPr lIns="0" tIns="0" rIns="0" bIns="0" anchor="b" anchorCtr="0">
            <a:noAutofit/>
          </a:bodyPr>
          <a:lstStyle>
            <a:lvl1pPr algn="l">
              <a:lnSpc>
                <a:spcPts val="2250"/>
              </a:lnSpc>
              <a:defRPr sz="2700" b="1" cap="all" baseline="0">
                <a:solidFill>
                  <a:srgbClr val="FFFFFF"/>
                </a:solidFill>
              </a:defRPr>
            </a:lvl1pPr>
          </a:lstStyle>
          <a:p>
            <a:r>
              <a:rPr lang="en-US" dirty="0"/>
              <a:t>Click to Add Title</a:t>
            </a:r>
          </a:p>
        </p:txBody>
      </p:sp>
      <p:sp>
        <p:nvSpPr>
          <p:cNvPr id="7" name="Subtitle 2"/>
          <p:cNvSpPr>
            <a:spLocks noGrp="1"/>
          </p:cNvSpPr>
          <p:nvPr>
            <p:ph type="subTitle" idx="1" hasCustomPrompt="1"/>
          </p:nvPr>
        </p:nvSpPr>
        <p:spPr>
          <a:xfrm>
            <a:off x="288702" y="2595839"/>
            <a:ext cx="8548212" cy="1714904"/>
          </a:xfrm>
        </p:spPr>
        <p:txBody>
          <a:bodyPr lIns="0" tIns="0" rIns="0" bIns="0">
            <a:noAutofit/>
          </a:bodyPr>
          <a:lstStyle>
            <a:lvl1pPr marL="0" indent="0" algn="l">
              <a:lnSpc>
                <a:spcPts val="1350"/>
              </a:lnSpc>
              <a:buNone/>
              <a:defRPr sz="1500" baseline="0">
                <a:solidFill>
                  <a:srgbClr val="FFFFFF"/>
                </a:solidFill>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559233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306056" y="4718304"/>
            <a:ext cx="1530858" cy="291592"/>
          </a:xfrm>
          <a:prstGeom prst="rect">
            <a:avLst/>
          </a:prstGeom>
        </p:spPr>
      </p:pic>
      <p:sp>
        <p:nvSpPr>
          <p:cNvPr id="11" name="Title 1"/>
          <p:cNvSpPr>
            <a:spLocks noGrp="1"/>
          </p:cNvSpPr>
          <p:nvPr>
            <p:ph type="ctrTitle" hasCustomPrompt="1"/>
          </p:nvPr>
        </p:nvSpPr>
        <p:spPr>
          <a:xfrm>
            <a:off x="288702" y="1383672"/>
            <a:ext cx="8548212" cy="1102519"/>
          </a:xfrm>
        </p:spPr>
        <p:txBody>
          <a:bodyPr lIns="0" tIns="0" rIns="0" bIns="0" anchor="b" anchorCtr="0">
            <a:noAutofit/>
          </a:bodyPr>
          <a:lstStyle>
            <a:lvl1pPr algn="l">
              <a:lnSpc>
                <a:spcPts val="2250"/>
              </a:lnSpc>
              <a:defRPr sz="2700" b="1" cap="all" baseline="0">
                <a:solidFill>
                  <a:srgbClr val="FFFFFF"/>
                </a:solidFill>
              </a:defRPr>
            </a:lvl1pPr>
          </a:lstStyle>
          <a:p>
            <a:r>
              <a:rPr lang="en-US" dirty="0"/>
              <a:t>Click to Add Title</a:t>
            </a:r>
          </a:p>
        </p:txBody>
      </p:sp>
      <p:sp>
        <p:nvSpPr>
          <p:cNvPr id="12" name="Subtitle 2"/>
          <p:cNvSpPr>
            <a:spLocks noGrp="1"/>
          </p:cNvSpPr>
          <p:nvPr>
            <p:ph type="subTitle" idx="1" hasCustomPrompt="1"/>
          </p:nvPr>
        </p:nvSpPr>
        <p:spPr>
          <a:xfrm>
            <a:off x="288702" y="2595839"/>
            <a:ext cx="8548212" cy="1714904"/>
          </a:xfrm>
        </p:spPr>
        <p:txBody>
          <a:bodyPr lIns="0" tIns="0" rIns="0" bIns="0">
            <a:noAutofit/>
          </a:bodyPr>
          <a:lstStyle>
            <a:lvl1pPr marL="0" indent="0" algn="l">
              <a:lnSpc>
                <a:spcPts val="1350"/>
              </a:lnSpc>
              <a:buNone/>
              <a:defRPr sz="1500" baseline="0">
                <a:solidFill>
                  <a:srgbClr val="FFFFFF"/>
                </a:solidFill>
              </a:defRPr>
            </a:lvl1pPr>
            <a:lvl2pPr marL="257129" indent="0" algn="ctr">
              <a:buNone/>
              <a:defRPr>
                <a:solidFill>
                  <a:schemeClr val="tx1">
                    <a:tint val="75000"/>
                  </a:schemeClr>
                </a:solidFill>
              </a:defRPr>
            </a:lvl2pPr>
            <a:lvl3pPr marL="514259" indent="0" algn="ctr">
              <a:buNone/>
              <a:defRPr>
                <a:solidFill>
                  <a:schemeClr val="tx1">
                    <a:tint val="75000"/>
                  </a:schemeClr>
                </a:solidFill>
              </a:defRPr>
            </a:lvl3pPr>
            <a:lvl4pPr marL="771386" indent="0" algn="ctr">
              <a:buNone/>
              <a:defRPr>
                <a:solidFill>
                  <a:schemeClr val="tx1">
                    <a:tint val="75000"/>
                  </a:schemeClr>
                </a:solidFill>
              </a:defRPr>
            </a:lvl4pPr>
            <a:lvl5pPr marL="1028514" indent="0" algn="ctr">
              <a:buNone/>
              <a:defRPr>
                <a:solidFill>
                  <a:schemeClr val="tx1">
                    <a:tint val="75000"/>
                  </a:schemeClr>
                </a:solidFill>
              </a:defRPr>
            </a:lvl5pPr>
            <a:lvl6pPr marL="1285642" indent="0" algn="ctr">
              <a:buNone/>
              <a:defRPr>
                <a:solidFill>
                  <a:schemeClr val="tx1">
                    <a:tint val="75000"/>
                  </a:schemeClr>
                </a:solidFill>
              </a:defRPr>
            </a:lvl6pPr>
            <a:lvl7pPr marL="1542770" indent="0" algn="ctr">
              <a:buNone/>
              <a:defRPr>
                <a:solidFill>
                  <a:schemeClr val="tx1">
                    <a:tint val="75000"/>
                  </a:schemeClr>
                </a:solidFill>
              </a:defRPr>
            </a:lvl7pPr>
            <a:lvl8pPr marL="1799899" indent="0" algn="ctr">
              <a:buNone/>
              <a:defRPr>
                <a:solidFill>
                  <a:schemeClr val="tx1">
                    <a:tint val="75000"/>
                  </a:schemeClr>
                </a:solidFill>
              </a:defRPr>
            </a:lvl8pPr>
            <a:lvl9pPr marL="2057027" indent="0" algn="ctr">
              <a:buNone/>
              <a:defRPr>
                <a:solidFill>
                  <a:schemeClr val="tx1">
                    <a:tint val="75000"/>
                  </a:schemeClr>
                </a:solidFill>
              </a:defRPr>
            </a:lvl9pPr>
          </a:lstStyle>
          <a:p>
            <a:r>
              <a:rPr lang="en-US" dirty="0"/>
              <a:t>Click to Add Subtitle</a:t>
            </a:r>
          </a:p>
        </p:txBody>
      </p:sp>
    </p:spTree>
    <p:extLst>
      <p:ext uri="{BB962C8B-B14F-4D97-AF65-F5344CB8AC3E}">
        <p14:creationId xmlns:p14="http://schemas.microsoft.com/office/powerpoint/2010/main" val="658806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EA035DA-2660-4EDC-B508-2F2F92A3F3F2}"/>
              </a:ext>
            </a:extLst>
          </p:cNvPr>
          <p:cNvSpPr>
            <a:spLocks noGrp="1"/>
          </p:cNvSpPr>
          <p:nvPr>
            <p:ph type="dt" sz="half" idx="10"/>
          </p:nvPr>
        </p:nvSpPr>
        <p:spPr/>
        <p:txBody>
          <a:bodyPr/>
          <a:lstStyle/>
          <a:p>
            <a:fld id="{C03D26B0-56C6-4BE7-B2F6-ADBC1FDD1ABF}" type="datetimeFigureOut">
              <a:rPr lang="en-US" smtClean="0"/>
              <a:t>11/29/23</a:t>
            </a:fld>
            <a:endParaRPr lang="en-US"/>
          </a:p>
        </p:txBody>
      </p:sp>
      <p:sp>
        <p:nvSpPr>
          <p:cNvPr id="3" name="Footer Placeholder 2">
            <a:extLst>
              <a:ext uri="{FF2B5EF4-FFF2-40B4-BE49-F238E27FC236}">
                <a16:creationId xmlns:a16="http://schemas.microsoft.com/office/drawing/2014/main" id="{5C1A5B84-906C-4234-A019-CD6BDD0D21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95635A8-7C87-4210-8FA6-75315CE1AB80}"/>
              </a:ext>
            </a:extLst>
          </p:cNvPr>
          <p:cNvSpPr>
            <a:spLocks noGrp="1"/>
          </p:cNvSpPr>
          <p:nvPr>
            <p:ph type="sldNum" sz="quarter" idx="12"/>
          </p:nvPr>
        </p:nvSpPr>
        <p:spPr/>
        <p:txBody>
          <a:bodyPr/>
          <a:lstStyle/>
          <a:p>
            <a:fld id="{17818B7F-BA5D-479A-BF02-149C05DC9E27}" type="slidenum">
              <a:rPr lang="en-US" smtClean="0"/>
              <a:t>‹#›</a:t>
            </a:fld>
            <a:endParaRPr lang="en-US"/>
          </a:p>
        </p:txBody>
      </p:sp>
    </p:spTree>
    <p:extLst>
      <p:ext uri="{BB962C8B-B14F-4D97-AF65-F5344CB8AC3E}">
        <p14:creationId xmlns:p14="http://schemas.microsoft.com/office/powerpoint/2010/main" val="1182737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126E-D3D3-41A5-9752-F2D8A9FFC3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194536-7626-4D45-A23B-07B74A8C0E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2DCBA6-72C5-411A-98A8-AE6C10A0EC68}"/>
              </a:ext>
            </a:extLst>
          </p:cNvPr>
          <p:cNvSpPr>
            <a:spLocks noGrp="1"/>
          </p:cNvSpPr>
          <p:nvPr>
            <p:ph type="dt" sz="half" idx="10"/>
          </p:nvPr>
        </p:nvSpPr>
        <p:spPr/>
        <p:txBody>
          <a:bodyPr/>
          <a:lstStyle/>
          <a:p>
            <a:fld id="{C03D26B0-56C6-4BE7-B2F6-ADBC1FDD1ABF}" type="datetimeFigureOut">
              <a:rPr lang="en-US" smtClean="0"/>
              <a:t>11/29/23</a:t>
            </a:fld>
            <a:endParaRPr lang="en-US"/>
          </a:p>
        </p:txBody>
      </p:sp>
      <p:sp>
        <p:nvSpPr>
          <p:cNvPr id="5" name="Footer Placeholder 4">
            <a:extLst>
              <a:ext uri="{FF2B5EF4-FFF2-40B4-BE49-F238E27FC236}">
                <a16:creationId xmlns:a16="http://schemas.microsoft.com/office/drawing/2014/main" id="{80A92137-B48E-4F31-8820-B6FB7C8075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F7D6F-9855-44BB-B3D4-9B6F42225D30}"/>
              </a:ext>
            </a:extLst>
          </p:cNvPr>
          <p:cNvSpPr>
            <a:spLocks noGrp="1"/>
          </p:cNvSpPr>
          <p:nvPr>
            <p:ph type="sldNum" sz="quarter" idx="12"/>
          </p:nvPr>
        </p:nvSpPr>
        <p:spPr/>
        <p:txBody>
          <a:bodyPr/>
          <a:lstStyle/>
          <a:p>
            <a:fld id="{17818B7F-BA5D-479A-BF02-149C05DC9E27}" type="slidenum">
              <a:rPr lang="en-US" smtClean="0"/>
              <a:t>‹#›</a:t>
            </a:fld>
            <a:endParaRPr lang="en-US"/>
          </a:p>
        </p:txBody>
      </p:sp>
    </p:spTree>
    <p:extLst>
      <p:ext uri="{BB962C8B-B14F-4D97-AF65-F5344CB8AC3E}">
        <p14:creationId xmlns:p14="http://schemas.microsoft.com/office/powerpoint/2010/main" val="70758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990600" y="148828"/>
            <a:ext cx="7696200" cy="365522"/>
          </a:xfrm>
          <a:prstGeom prst="rect">
            <a:avLst/>
          </a:prstGeom>
        </p:spPr>
        <p:txBody>
          <a:bodyPr vert="horz"/>
          <a:lstStyle>
            <a:lvl1pPr algn="l">
              <a:defRPr sz="1238" cap="all" baseline="0">
                <a:solidFill>
                  <a:schemeClr val="bg1"/>
                </a:solidFill>
                <a:latin typeface="Georgia"/>
              </a:defRPr>
            </a:lvl1pPr>
          </a:lstStyle>
          <a:p>
            <a:r>
              <a:rPr lang="en-US"/>
              <a:t>Click to edit Master title style</a:t>
            </a:r>
            <a:endParaRPr lang="en-US" dirty="0"/>
          </a:p>
        </p:txBody>
      </p:sp>
      <p:sp>
        <p:nvSpPr>
          <p:cNvPr id="6" name="Content Placeholder 2"/>
          <p:cNvSpPr>
            <a:spLocks noGrp="1"/>
          </p:cNvSpPr>
          <p:nvPr>
            <p:ph idx="1"/>
          </p:nvPr>
        </p:nvSpPr>
        <p:spPr>
          <a:xfrm>
            <a:off x="990600" y="857250"/>
            <a:ext cx="7696200" cy="3886200"/>
          </a:xfrm>
          <a:prstGeom prst="rect">
            <a:avLst/>
          </a:prstGeom>
        </p:spPr>
        <p:txBody>
          <a:bodyPr/>
          <a:lstStyle>
            <a:lvl1pPr>
              <a:defRPr>
                <a:solidFill>
                  <a:srgbClr val="174782"/>
                </a:solidFill>
                <a:latin typeface="Georgia"/>
              </a:defRPr>
            </a:lvl1pPr>
            <a:lvl2pPr>
              <a:defRPr>
                <a:latin typeface="Georgia"/>
              </a:defRPr>
            </a:lvl2pPr>
            <a:lvl3pPr>
              <a:defRPr>
                <a:latin typeface="Georgia"/>
              </a:defRPr>
            </a:lvl3pPr>
            <a:lvl4pPr>
              <a:defRPr>
                <a:latin typeface="Georgia"/>
              </a:defRPr>
            </a:lvl4pPr>
            <a:lvl5pPr>
              <a:defRPr>
                <a:latin typeface="Georgi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8"/>
          <p:cNvSpPr>
            <a:spLocks noGrp="1"/>
          </p:cNvSpPr>
          <p:nvPr>
            <p:ph type="dt" sz="half" idx="10"/>
          </p:nvPr>
        </p:nvSpPr>
        <p:spPr/>
        <p:txBody>
          <a:bodyPr/>
          <a:lstStyle>
            <a:lvl1pPr>
              <a:defRPr/>
            </a:lvl1pPr>
          </a:lstStyle>
          <a:p>
            <a:pPr>
              <a:defRPr/>
            </a:pPr>
            <a:r>
              <a:rPr lang="en-US"/>
              <a:t>DATE</a:t>
            </a:r>
          </a:p>
        </p:txBody>
      </p:sp>
      <p:sp>
        <p:nvSpPr>
          <p:cNvPr id="5" name="Footer Placeholder 9"/>
          <p:cNvSpPr>
            <a:spLocks noGrp="1"/>
          </p:cNvSpPr>
          <p:nvPr>
            <p:ph type="ftr" sz="quarter" idx="11"/>
          </p:nvPr>
        </p:nvSpPr>
        <p:spPr/>
        <p:txBody>
          <a:bodyPr/>
          <a:lstStyle>
            <a:lvl1pPr>
              <a:defRPr/>
            </a:lvl1pPr>
          </a:lstStyle>
          <a:p>
            <a:pPr>
              <a:defRPr/>
            </a:pPr>
            <a:r>
              <a:rPr lang="en-US"/>
              <a:t>DOCUMENT TYPE/STATUS</a:t>
            </a:r>
          </a:p>
        </p:txBody>
      </p:sp>
      <p:sp>
        <p:nvSpPr>
          <p:cNvPr id="7" name="Slide Number Placeholder 10"/>
          <p:cNvSpPr>
            <a:spLocks noGrp="1"/>
          </p:cNvSpPr>
          <p:nvPr>
            <p:ph type="sldNum" sz="quarter" idx="12"/>
          </p:nvPr>
        </p:nvSpPr>
        <p:spPr/>
        <p:txBody>
          <a:bodyPr/>
          <a:lstStyle>
            <a:lvl1pPr>
              <a:defRPr/>
            </a:lvl1pPr>
          </a:lstStyle>
          <a:p>
            <a:fld id="{A829F25A-84D3-4F9E-BD6A-3ADD05BBF9F6}" type="slidenum">
              <a:rPr lang="en-US" altLang="en-US"/>
              <a:pPr/>
              <a:t>‹#›</a:t>
            </a:fld>
            <a:endParaRPr lang="en-US" altLang="en-US"/>
          </a:p>
        </p:txBody>
      </p:sp>
    </p:spTree>
    <p:extLst>
      <p:ext uri="{BB962C8B-B14F-4D97-AF65-F5344CB8AC3E}">
        <p14:creationId xmlns:p14="http://schemas.microsoft.com/office/powerpoint/2010/main" val="317851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5967" y="205979"/>
            <a:ext cx="8229600" cy="857250"/>
          </a:xfrm>
          <a:prstGeom prst="rect">
            <a:avLst/>
          </a:prstGeom>
        </p:spPr>
        <p:txBody>
          <a:bodyPr vert="horz" lIns="91430" tIns="0" rIns="91430" bIns="0" rtlCol="0" anchor="t" anchorCtr="0">
            <a:normAutofit/>
          </a:bodyPr>
          <a:lstStyle/>
          <a:p>
            <a:r>
              <a:rPr lang="en-US" dirty="0"/>
              <a:t>Click to edit Master title style</a:t>
            </a:r>
          </a:p>
        </p:txBody>
      </p:sp>
      <p:sp>
        <p:nvSpPr>
          <p:cNvPr id="3" name="Text Placeholder 2"/>
          <p:cNvSpPr>
            <a:spLocks noGrp="1"/>
          </p:cNvSpPr>
          <p:nvPr>
            <p:ph type="body" idx="1"/>
          </p:nvPr>
        </p:nvSpPr>
        <p:spPr>
          <a:xfrm>
            <a:off x="325967" y="1200155"/>
            <a:ext cx="8229600" cy="3692654"/>
          </a:xfrm>
          <a:prstGeom prst="rect">
            <a:avLst/>
          </a:prstGeom>
        </p:spPr>
        <p:txBody>
          <a:bodyPr vert="horz" lIns="91430" tIns="45715" rIns="91430" bIns="45715"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60428565"/>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31" r:id="rId4"/>
    <p:sldLayoutId id="2147483758" r:id="rId5"/>
    <p:sldLayoutId id="2147483759" r:id="rId6"/>
    <p:sldLayoutId id="2147483786" r:id="rId7"/>
    <p:sldLayoutId id="2147483787" r:id="rId8"/>
    <p:sldLayoutId id="2147483788" r:id="rId9"/>
    <p:sldLayoutId id="2147483760" r:id="rId10"/>
    <p:sldLayoutId id="2147483762" r:id="rId11"/>
  </p:sldLayoutIdLst>
  <p:hf hdr="0" dt="0"/>
  <p:txStyles>
    <p:titleStyle>
      <a:lvl1pPr algn="l" defTabSz="257129" rtl="0" eaLnBrk="1" latinLnBrk="0" hangingPunct="1">
        <a:spcBef>
          <a:spcPct val="0"/>
        </a:spcBef>
        <a:buNone/>
        <a:defRPr sz="1856" kern="1200" baseline="0">
          <a:solidFill>
            <a:schemeClr val="tx1"/>
          </a:solidFill>
          <a:latin typeface="calibri" charset="0"/>
          <a:ea typeface="+mj-ea"/>
          <a:cs typeface="+mj-cs"/>
        </a:defRPr>
      </a:lvl1pPr>
    </p:titleStyle>
    <p:bodyStyle>
      <a:lvl1pPr marL="192846" indent="-192846" algn="l" defTabSz="257129" rtl="0" eaLnBrk="1" latinLnBrk="0" hangingPunct="1">
        <a:spcBef>
          <a:spcPct val="20000"/>
        </a:spcBef>
        <a:buFont typeface="Arial"/>
        <a:buChar char="•"/>
        <a:defRPr sz="900" kern="1200" baseline="0">
          <a:solidFill>
            <a:schemeClr val="tx1"/>
          </a:solidFill>
          <a:latin typeface="Calibri" charset="0"/>
          <a:ea typeface="+mn-ea"/>
          <a:cs typeface="+mn-cs"/>
        </a:defRPr>
      </a:lvl1pPr>
      <a:lvl2pPr marL="417833" indent="-160706" algn="l" defTabSz="257129" rtl="0" eaLnBrk="1" latinLnBrk="0" hangingPunct="1">
        <a:spcBef>
          <a:spcPct val="20000"/>
        </a:spcBef>
        <a:buFont typeface="Arial"/>
        <a:buChar char="•"/>
        <a:defRPr sz="900" kern="1200" baseline="0">
          <a:solidFill>
            <a:schemeClr val="tx1"/>
          </a:solidFill>
          <a:latin typeface="Calibri" charset="0"/>
          <a:ea typeface="+mn-ea"/>
          <a:cs typeface="+mn-cs"/>
        </a:defRPr>
      </a:lvl2pPr>
      <a:lvl3pPr marL="642822" indent="-128565" algn="l" defTabSz="257129" rtl="0" eaLnBrk="1" latinLnBrk="0" hangingPunct="1">
        <a:spcBef>
          <a:spcPct val="20000"/>
        </a:spcBef>
        <a:buFont typeface="Arial"/>
        <a:buChar char="•"/>
        <a:defRPr sz="844" kern="1200" baseline="0">
          <a:solidFill>
            <a:schemeClr val="tx1"/>
          </a:solidFill>
          <a:latin typeface="Calibri" charset="0"/>
          <a:ea typeface="+mn-ea"/>
          <a:cs typeface="+mn-cs"/>
        </a:defRPr>
      </a:lvl3pPr>
      <a:lvl4pPr marL="899950" indent="-128565" algn="l" defTabSz="257129" rtl="0" eaLnBrk="1" latinLnBrk="0" hangingPunct="1">
        <a:spcBef>
          <a:spcPct val="20000"/>
        </a:spcBef>
        <a:buFont typeface="Arial"/>
        <a:buChar char="•"/>
        <a:defRPr sz="731" kern="1200" baseline="0">
          <a:solidFill>
            <a:schemeClr val="tx1"/>
          </a:solidFill>
          <a:latin typeface="Calibri" charset="0"/>
          <a:ea typeface="+mn-ea"/>
          <a:cs typeface="+mn-cs"/>
        </a:defRPr>
      </a:lvl4pPr>
      <a:lvl5pPr marL="1157078" indent="-128565" algn="l" defTabSz="257129" rtl="0" eaLnBrk="1" latinLnBrk="0" hangingPunct="1">
        <a:spcBef>
          <a:spcPct val="20000"/>
        </a:spcBef>
        <a:buFont typeface="Arial"/>
        <a:buChar char="•"/>
        <a:defRPr sz="675" kern="1200" baseline="0">
          <a:solidFill>
            <a:schemeClr val="tx1"/>
          </a:solidFill>
          <a:latin typeface="Calibri" charset="0"/>
          <a:ea typeface="+mn-ea"/>
          <a:cs typeface="+mn-cs"/>
        </a:defRPr>
      </a:lvl5pPr>
      <a:lvl6pPr marL="1414207" indent="-128565" algn="l" defTabSz="257129" rtl="0" eaLnBrk="1" latinLnBrk="0" hangingPunct="1">
        <a:spcBef>
          <a:spcPct val="20000"/>
        </a:spcBef>
        <a:buFont typeface="Arial"/>
        <a:buChar char="•"/>
        <a:defRPr sz="1125" kern="1200">
          <a:solidFill>
            <a:schemeClr val="tx1"/>
          </a:solidFill>
          <a:latin typeface="+mn-lt"/>
          <a:ea typeface="+mn-ea"/>
          <a:cs typeface="+mn-cs"/>
        </a:defRPr>
      </a:lvl6pPr>
      <a:lvl7pPr marL="1671335" indent="-128565" algn="l" defTabSz="257129" rtl="0" eaLnBrk="1" latinLnBrk="0" hangingPunct="1">
        <a:spcBef>
          <a:spcPct val="20000"/>
        </a:spcBef>
        <a:buFont typeface="Arial"/>
        <a:buChar char="•"/>
        <a:defRPr sz="1125" kern="1200">
          <a:solidFill>
            <a:schemeClr val="tx1"/>
          </a:solidFill>
          <a:latin typeface="+mn-lt"/>
          <a:ea typeface="+mn-ea"/>
          <a:cs typeface="+mn-cs"/>
        </a:defRPr>
      </a:lvl7pPr>
      <a:lvl8pPr marL="1928464" indent="-128565" algn="l" defTabSz="257129" rtl="0" eaLnBrk="1" latinLnBrk="0" hangingPunct="1">
        <a:spcBef>
          <a:spcPct val="20000"/>
        </a:spcBef>
        <a:buFont typeface="Arial"/>
        <a:buChar char="•"/>
        <a:defRPr sz="1125" kern="1200">
          <a:solidFill>
            <a:schemeClr val="tx1"/>
          </a:solidFill>
          <a:latin typeface="+mn-lt"/>
          <a:ea typeface="+mn-ea"/>
          <a:cs typeface="+mn-cs"/>
        </a:defRPr>
      </a:lvl8pPr>
      <a:lvl9pPr marL="2185592" indent="-128565" algn="l" defTabSz="257129"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29" rtl="0" eaLnBrk="1" latinLnBrk="0" hangingPunct="1">
        <a:defRPr sz="1013" kern="1200">
          <a:solidFill>
            <a:schemeClr val="tx1"/>
          </a:solidFill>
          <a:latin typeface="+mn-lt"/>
          <a:ea typeface="+mn-ea"/>
          <a:cs typeface="+mn-cs"/>
        </a:defRPr>
      </a:lvl1pPr>
      <a:lvl2pPr marL="257129" algn="l" defTabSz="257129" rtl="0" eaLnBrk="1" latinLnBrk="0" hangingPunct="1">
        <a:defRPr sz="1013" kern="1200">
          <a:solidFill>
            <a:schemeClr val="tx1"/>
          </a:solidFill>
          <a:latin typeface="+mn-lt"/>
          <a:ea typeface="+mn-ea"/>
          <a:cs typeface="+mn-cs"/>
        </a:defRPr>
      </a:lvl2pPr>
      <a:lvl3pPr marL="514259" algn="l" defTabSz="257129" rtl="0" eaLnBrk="1" latinLnBrk="0" hangingPunct="1">
        <a:defRPr sz="1013" kern="1200">
          <a:solidFill>
            <a:schemeClr val="tx1"/>
          </a:solidFill>
          <a:latin typeface="+mn-lt"/>
          <a:ea typeface="+mn-ea"/>
          <a:cs typeface="+mn-cs"/>
        </a:defRPr>
      </a:lvl3pPr>
      <a:lvl4pPr marL="771386" algn="l" defTabSz="257129" rtl="0" eaLnBrk="1" latinLnBrk="0" hangingPunct="1">
        <a:defRPr sz="1013" kern="1200">
          <a:solidFill>
            <a:schemeClr val="tx1"/>
          </a:solidFill>
          <a:latin typeface="+mn-lt"/>
          <a:ea typeface="+mn-ea"/>
          <a:cs typeface="+mn-cs"/>
        </a:defRPr>
      </a:lvl4pPr>
      <a:lvl5pPr marL="1028514" algn="l" defTabSz="257129" rtl="0" eaLnBrk="1" latinLnBrk="0" hangingPunct="1">
        <a:defRPr sz="1013" kern="1200">
          <a:solidFill>
            <a:schemeClr val="tx1"/>
          </a:solidFill>
          <a:latin typeface="+mn-lt"/>
          <a:ea typeface="+mn-ea"/>
          <a:cs typeface="+mn-cs"/>
        </a:defRPr>
      </a:lvl5pPr>
      <a:lvl6pPr marL="1285642" algn="l" defTabSz="257129" rtl="0" eaLnBrk="1" latinLnBrk="0" hangingPunct="1">
        <a:defRPr sz="1013" kern="1200">
          <a:solidFill>
            <a:schemeClr val="tx1"/>
          </a:solidFill>
          <a:latin typeface="+mn-lt"/>
          <a:ea typeface="+mn-ea"/>
          <a:cs typeface="+mn-cs"/>
        </a:defRPr>
      </a:lvl6pPr>
      <a:lvl7pPr marL="1542770" algn="l" defTabSz="257129" rtl="0" eaLnBrk="1" latinLnBrk="0" hangingPunct="1">
        <a:defRPr sz="1013" kern="1200">
          <a:solidFill>
            <a:schemeClr val="tx1"/>
          </a:solidFill>
          <a:latin typeface="+mn-lt"/>
          <a:ea typeface="+mn-ea"/>
          <a:cs typeface="+mn-cs"/>
        </a:defRPr>
      </a:lvl7pPr>
      <a:lvl8pPr marL="1799899" algn="l" defTabSz="257129" rtl="0" eaLnBrk="1" latinLnBrk="0" hangingPunct="1">
        <a:defRPr sz="1013" kern="1200">
          <a:solidFill>
            <a:schemeClr val="tx1"/>
          </a:solidFill>
          <a:latin typeface="+mn-lt"/>
          <a:ea typeface="+mn-ea"/>
          <a:cs typeface="+mn-cs"/>
        </a:defRPr>
      </a:lvl8pPr>
      <a:lvl9pPr marL="2057027" algn="l" defTabSz="257129"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1371" y="114300"/>
            <a:ext cx="8528424" cy="685800"/>
          </a:xfrm>
          <a:prstGeom prst="rect">
            <a:avLst/>
          </a:prstGeom>
        </p:spPr>
        <p:txBody>
          <a:bodyPr vert="horz" lIns="0" tIns="0" rIns="91430" bIns="0" rtlCol="0" anchor="b" anchorCtr="0">
            <a:normAutofit/>
          </a:bodyPr>
          <a:lstStyle/>
          <a:p>
            <a:endParaRPr lang="en-US" dirty="0"/>
          </a:p>
        </p:txBody>
      </p:sp>
      <p:sp>
        <p:nvSpPr>
          <p:cNvPr id="3" name="Text Placeholder 2"/>
          <p:cNvSpPr>
            <a:spLocks noGrp="1"/>
          </p:cNvSpPr>
          <p:nvPr>
            <p:ph type="body" idx="1"/>
          </p:nvPr>
        </p:nvSpPr>
        <p:spPr>
          <a:xfrm>
            <a:off x="321371" y="1218031"/>
            <a:ext cx="8518524" cy="3674777"/>
          </a:xfrm>
          <a:prstGeom prst="rect">
            <a:avLst/>
          </a:prstGeom>
        </p:spPr>
        <p:txBody>
          <a:bodyPr vert="horz" lIns="0" tIns="0" rIns="0" bIns="0"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0923056"/>
      </p:ext>
    </p:extLst>
  </p:cSld>
  <p:clrMap bg1="lt1" tx1="dk1" bg2="lt2" tx2="dk2" accent1="accent1" accent2="accent2" accent3="accent3" accent4="accent4" accent5="accent5" accent6="accent6" hlink="hlink" folHlink="folHlink"/>
  <p:sldLayoutIdLst>
    <p:sldLayoutId id="2147483761" r:id="rId1"/>
    <p:sldLayoutId id="2147483756" r:id="rId2"/>
    <p:sldLayoutId id="2147483757" r:id="rId3"/>
    <p:sldLayoutId id="2147483768" r:id="rId4"/>
    <p:sldLayoutId id="2147483770" r:id="rId5"/>
    <p:sldLayoutId id="2147483769" r:id="rId6"/>
    <p:sldLayoutId id="2147483742" r:id="rId7"/>
    <p:sldLayoutId id="2147483773" r:id="rId8"/>
    <p:sldLayoutId id="2147483774" r:id="rId9"/>
    <p:sldLayoutId id="2147483775" r:id="rId10"/>
    <p:sldLayoutId id="2147483776" r:id="rId11"/>
    <p:sldLayoutId id="2147483777" r:id="rId12"/>
    <p:sldLayoutId id="2147483771" r:id="rId13"/>
    <p:sldLayoutId id="2147483772" r:id="rId14"/>
    <p:sldLayoutId id="2147483767" r:id="rId15"/>
    <p:sldLayoutId id="2147483747" r:id="rId16"/>
    <p:sldLayoutId id="2147483779" r:id="rId17"/>
    <p:sldLayoutId id="2147483780" r:id="rId18"/>
    <p:sldLayoutId id="2147483781" r:id="rId19"/>
  </p:sldLayoutIdLst>
  <p:hf hdr="0" dt="0"/>
  <p:txStyles>
    <p:titleStyle>
      <a:lvl1pPr algn="l" defTabSz="257129" rtl="0" eaLnBrk="1" latinLnBrk="0" hangingPunct="1">
        <a:lnSpc>
          <a:spcPts val="1688"/>
        </a:lnSpc>
        <a:spcBef>
          <a:spcPct val="0"/>
        </a:spcBef>
        <a:buNone/>
        <a:defRPr sz="1575" kern="1200" baseline="0">
          <a:solidFill>
            <a:srgbClr val="007DBA"/>
          </a:solidFill>
          <a:latin typeface="calibri" charset="0"/>
          <a:ea typeface="+mj-ea"/>
          <a:cs typeface="+mj-cs"/>
        </a:defRPr>
      </a:lvl1pPr>
    </p:titleStyle>
    <p:bodyStyle>
      <a:lvl1pPr marL="192846" indent="-192846"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1pPr>
      <a:lvl2pPr marL="417833" indent="-160706"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2pPr>
      <a:lvl3pPr marL="642822" indent="-128565"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3pPr>
      <a:lvl4pPr marL="899950" indent="-128565"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4pPr>
      <a:lvl5pPr marL="1157078" indent="-128565" algn="l" defTabSz="257129" rtl="0" eaLnBrk="1" latinLnBrk="0" hangingPunct="1">
        <a:lnSpc>
          <a:spcPts val="1350"/>
        </a:lnSpc>
        <a:spcBef>
          <a:spcPts val="450"/>
        </a:spcBef>
        <a:spcAft>
          <a:spcPts val="900"/>
        </a:spcAft>
        <a:buFont typeface="Arial"/>
        <a:buChar char="•"/>
        <a:defRPr sz="1500" kern="1200" baseline="0">
          <a:solidFill>
            <a:srgbClr val="006C92"/>
          </a:solidFill>
          <a:latin typeface="Calibri" charset="0"/>
          <a:ea typeface="+mn-ea"/>
          <a:cs typeface="+mn-cs"/>
        </a:defRPr>
      </a:lvl5pPr>
      <a:lvl6pPr marL="1414207" indent="-128565" algn="l" defTabSz="257129" rtl="0" eaLnBrk="1" latinLnBrk="0" hangingPunct="1">
        <a:spcBef>
          <a:spcPct val="20000"/>
        </a:spcBef>
        <a:buFont typeface="Arial"/>
        <a:buChar char="•"/>
        <a:defRPr sz="1125" kern="1200">
          <a:solidFill>
            <a:schemeClr val="tx1"/>
          </a:solidFill>
          <a:latin typeface="+mn-lt"/>
          <a:ea typeface="+mn-ea"/>
          <a:cs typeface="+mn-cs"/>
        </a:defRPr>
      </a:lvl6pPr>
      <a:lvl7pPr marL="1671335" indent="-128565" algn="l" defTabSz="257129" rtl="0" eaLnBrk="1" latinLnBrk="0" hangingPunct="1">
        <a:spcBef>
          <a:spcPct val="20000"/>
        </a:spcBef>
        <a:buFont typeface="Arial"/>
        <a:buChar char="•"/>
        <a:defRPr sz="1125" kern="1200">
          <a:solidFill>
            <a:schemeClr val="tx1"/>
          </a:solidFill>
          <a:latin typeface="+mn-lt"/>
          <a:ea typeface="+mn-ea"/>
          <a:cs typeface="+mn-cs"/>
        </a:defRPr>
      </a:lvl7pPr>
      <a:lvl8pPr marL="1928464" indent="-128565" algn="l" defTabSz="257129" rtl="0" eaLnBrk="1" latinLnBrk="0" hangingPunct="1">
        <a:spcBef>
          <a:spcPct val="20000"/>
        </a:spcBef>
        <a:buFont typeface="Arial"/>
        <a:buChar char="•"/>
        <a:defRPr sz="1125" kern="1200">
          <a:solidFill>
            <a:schemeClr val="tx1"/>
          </a:solidFill>
          <a:latin typeface="+mn-lt"/>
          <a:ea typeface="+mn-ea"/>
          <a:cs typeface="+mn-cs"/>
        </a:defRPr>
      </a:lvl8pPr>
      <a:lvl9pPr marL="2185592" indent="-128565" algn="l" defTabSz="257129"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29" rtl="0" eaLnBrk="1" latinLnBrk="0" hangingPunct="1">
        <a:defRPr sz="1013" kern="1200">
          <a:solidFill>
            <a:schemeClr val="tx1"/>
          </a:solidFill>
          <a:latin typeface="+mn-lt"/>
          <a:ea typeface="+mn-ea"/>
          <a:cs typeface="+mn-cs"/>
        </a:defRPr>
      </a:lvl1pPr>
      <a:lvl2pPr marL="257129" algn="l" defTabSz="257129" rtl="0" eaLnBrk="1" latinLnBrk="0" hangingPunct="1">
        <a:defRPr sz="1013" kern="1200">
          <a:solidFill>
            <a:schemeClr val="tx1"/>
          </a:solidFill>
          <a:latin typeface="+mn-lt"/>
          <a:ea typeface="+mn-ea"/>
          <a:cs typeface="+mn-cs"/>
        </a:defRPr>
      </a:lvl2pPr>
      <a:lvl3pPr marL="514259" algn="l" defTabSz="257129" rtl="0" eaLnBrk="1" latinLnBrk="0" hangingPunct="1">
        <a:defRPr sz="1013" kern="1200">
          <a:solidFill>
            <a:schemeClr val="tx1"/>
          </a:solidFill>
          <a:latin typeface="+mn-lt"/>
          <a:ea typeface="+mn-ea"/>
          <a:cs typeface="+mn-cs"/>
        </a:defRPr>
      </a:lvl3pPr>
      <a:lvl4pPr marL="771386" algn="l" defTabSz="257129" rtl="0" eaLnBrk="1" latinLnBrk="0" hangingPunct="1">
        <a:defRPr sz="1013" kern="1200">
          <a:solidFill>
            <a:schemeClr val="tx1"/>
          </a:solidFill>
          <a:latin typeface="+mn-lt"/>
          <a:ea typeface="+mn-ea"/>
          <a:cs typeface="+mn-cs"/>
        </a:defRPr>
      </a:lvl4pPr>
      <a:lvl5pPr marL="1028514" algn="l" defTabSz="257129" rtl="0" eaLnBrk="1" latinLnBrk="0" hangingPunct="1">
        <a:defRPr sz="1013" kern="1200">
          <a:solidFill>
            <a:schemeClr val="tx1"/>
          </a:solidFill>
          <a:latin typeface="+mn-lt"/>
          <a:ea typeface="+mn-ea"/>
          <a:cs typeface="+mn-cs"/>
        </a:defRPr>
      </a:lvl5pPr>
      <a:lvl6pPr marL="1285642" algn="l" defTabSz="257129" rtl="0" eaLnBrk="1" latinLnBrk="0" hangingPunct="1">
        <a:defRPr sz="1013" kern="1200">
          <a:solidFill>
            <a:schemeClr val="tx1"/>
          </a:solidFill>
          <a:latin typeface="+mn-lt"/>
          <a:ea typeface="+mn-ea"/>
          <a:cs typeface="+mn-cs"/>
        </a:defRPr>
      </a:lvl6pPr>
      <a:lvl7pPr marL="1542770" algn="l" defTabSz="257129" rtl="0" eaLnBrk="1" latinLnBrk="0" hangingPunct="1">
        <a:defRPr sz="1013" kern="1200">
          <a:solidFill>
            <a:schemeClr val="tx1"/>
          </a:solidFill>
          <a:latin typeface="+mn-lt"/>
          <a:ea typeface="+mn-ea"/>
          <a:cs typeface="+mn-cs"/>
        </a:defRPr>
      </a:lvl7pPr>
      <a:lvl8pPr marL="1799899" algn="l" defTabSz="257129" rtl="0" eaLnBrk="1" latinLnBrk="0" hangingPunct="1">
        <a:defRPr sz="1013" kern="1200">
          <a:solidFill>
            <a:schemeClr val="tx1"/>
          </a:solidFill>
          <a:latin typeface="+mn-lt"/>
          <a:ea typeface="+mn-ea"/>
          <a:cs typeface="+mn-cs"/>
        </a:defRPr>
      </a:lvl8pPr>
      <a:lvl9pPr marL="2057027" algn="l" defTabSz="257129"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192" userDrawn="1">
          <p15:clr>
            <a:srgbClr val="F26B43"/>
          </p15:clr>
        </p15:guide>
        <p15:guide id="4" pos="5568" userDrawn="1">
          <p15:clr>
            <a:srgbClr val="F26B43"/>
          </p15:clr>
        </p15:guide>
        <p15:guide id="5" orient="horz" pos="468" userDrawn="1">
          <p15:clr>
            <a:srgbClr val="F26B43"/>
          </p15:clr>
        </p15:guide>
        <p15:guide id="7" orient="horz" pos="756" userDrawn="1">
          <p15:clr>
            <a:srgbClr val="F26B43"/>
          </p15:clr>
        </p15:guide>
        <p15:guide id="8" orient="horz" pos="3078"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317510" y="173013"/>
            <a:ext cx="8518525" cy="857250"/>
          </a:xfrm>
          <a:prstGeom prst="rect">
            <a:avLst/>
          </a:prstGeom>
        </p:spPr>
        <p:txBody>
          <a:bodyPr vert="horz" lIns="0" tIns="45715" rIns="0" bIns="45715" rtlCol="0" anchor="ctr">
            <a:normAutofit/>
          </a:bodyPr>
          <a:lstStyle/>
          <a:p>
            <a:r>
              <a:rPr lang="en-US" dirty="0"/>
              <a:t>Click to Add Title</a:t>
            </a:r>
          </a:p>
        </p:txBody>
      </p:sp>
      <p:sp>
        <p:nvSpPr>
          <p:cNvPr id="8" name="Text Placeholder 2"/>
          <p:cNvSpPr>
            <a:spLocks noGrp="1"/>
          </p:cNvSpPr>
          <p:nvPr>
            <p:ph type="body" idx="1"/>
          </p:nvPr>
        </p:nvSpPr>
        <p:spPr>
          <a:xfrm>
            <a:off x="317500" y="1164692"/>
            <a:ext cx="8518524" cy="3394472"/>
          </a:xfrm>
          <a:prstGeom prst="rect">
            <a:avLst/>
          </a:prstGeom>
        </p:spPr>
        <p:txBody>
          <a:bodyPr vert="horz" lIns="0" tIns="45715" rIns="0" bIns="45715" rtlCol="0">
            <a:noAutofit/>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7639629"/>
      </p:ext>
    </p:extLst>
  </p:cSld>
  <p:clrMap bg1="lt1" tx1="dk1" bg2="lt2" tx2="dk2" accent1="accent1" accent2="accent2" accent3="accent3" accent4="accent4" accent5="accent5" accent6="accent6" hlink="hlink" folHlink="folHlink"/>
  <p:sldLayoutIdLst>
    <p:sldLayoutId id="2147483727" r:id="rId1"/>
    <p:sldLayoutId id="2147483752" r:id="rId2"/>
    <p:sldLayoutId id="2147483753" r:id="rId3"/>
    <p:sldLayoutId id="2147483750" r:id="rId4"/>
    <p:sldLayoutId id="2147483754" r:id="rId5"/>
    <p:sldLayoutId id="2147483751" r:id="rId6"/>
  </p:sldLayoutIdLst>
  <p:hf hdr="0" dt="0"/>
  <p:txStyles>
    <p:titleStyle>
      <a:lvl1pPr algn="l" defTabSz="257129" rtl="0" eaLnBrk="1" latinLnBrk="0" hangingPunct="1">
        <a:spcBef>
          <a:spcPct val="0"/>
        </a:spcBef>
        <a:buNone/>
        <a:defRPr sz="1350" kern="1200" baseline="0">
          <a:solidFill>
            <a:srgbClr val="101D3A"/>
          </a:solidFill>
          <a:latin typeface="calibri" charset="0"/>
          <a:ea typeface="+mj-ea"/>
          <a:cs typeface="+mj-cs"/>
        </a:defRPr>
      </a:lvl1pPr>
    </p:titleStyle>
    <p:bodyStyle>
      <a:lvl1pPr marL="192846" indent="-192846" algn="l" defTabSz="257129" rtl="0" eaLnBrk="1" latinLnBrk="0" hangingPunct="1">
        <a:lnSpc>
          <a:spcPct val="90000"/>
        </a:lnSpc>
        <a:spcBef>
          <a:spcPts val="338"/>
        </a:spcBef>
        <a:spcAft>
          <a:spcPts val="450"/>
        </a:spcAft>
        <a:buFont typeface="Arial"/>
        <a:buChar char="•"/>
        <a:defRPr sz="900" kern="1200" baseline="0">
          <a:solidFill>
            <a:srgbClr val="101D3A"/>
          </a:solidFill>
          <a:latin typeface="Calibri" charset="0"/>
          <a:ea typeface="+mn-ea"/>
          <a:cs typeface="+mn-cs"/>
        </a:defRPr>
      </a:lvl1pPr>
      <a:lvl2pPr marL="417833" indent="-160706" algn="l" defTabSz="257129" rtl="0" eaLnBrk="1" latinLnBrk="0" hangingPunct="1">
        <a:lnSpc>
          <a:spcPct val="90000"/>
        </a:lnSpc>
        <a:spcBef>
          <a:spcPts val="338"/>
        </a:spcBef>
        <a:spcAft>
          <a:spcPts val="450"/>
        </a:spcAft>
        <a:buFont typeface="Arial"/>
        <a:buChar char="•"/>
        <a:defRPr sz="900" kern="1200" baseline="0">
          <a:solidFill>
            <a:srgbClr val="101D3A"/>
          </a:solidFill>
          <a:latin typeface="Calibri" charset="0"/>
          <a:ea typeface="+mn-ea"/>
          <a:cs typeface="+mn-cs"/>
        </a:defRPr>
      </a:lvl2pPr>
      <a:lvl3pPr marL="642822" indent="-128565" algn="l" defTabSz="257129" rtl="0" eaLnBrk="1" latinLnBrk="0" hangingPunct="1">
        <a:lnSpc>
          <a:spcPct val="90000"/>
        </a:lnSpc>
        <a:spcBef>
          <a:spcPts val="338"/>
        </a:spcBef>
        <a:spcAft>
          <a:spcPts val="450"/>
        </a:spcAft>
        <a:buFont typeface="Arial"/>
        <a:buChar char="•"/>
        <a:defRPr sz="844" kern="1200" baseline="0">
          <a:solidFill>
            <a:srgbClr val="101D3A"/>
          </a:solidFill>
          <a:latin typeface="Calibri" charset="0"/>
          <a:ea typeface="+mn-ea"/>
          <a:cs typeface="+mn-cs"/>
        </a:defRPr>
      </a:lvl3pPr>
      <a:lvl4pPr marL="899950" indent="-128565" algn="l" defTabSz="257129" rtl="0" eaLnBrk="1" latinLnBrk="0" hangingPunct="1">
        <a:lnSpc>
          <a:spcPct val="90000"/>
        </a:lnSpc>
        <a:spcBef>
          <a:spcPts val="338"/>
        </a:spcBef>
        <a:spcAft>
          <a:spcPts val="450"/>
        </a:spcAft>
        <a:buFont typeface="Arial"/>
        <a:buChar char="•"/>
        <a:defRPr sz="731" kern="1200" baseline="0">
          <a:solidFill>
            <a:srgbClr val="101D3A"/>
          </a:solidFill>
          <a:latin typeface="Calibri" charset="0"/>
          <a:ea typeface="+mn-ea"/>
          <a:cs typeface="+mn-cs"/>
        </a:defRPr>
      </a:lvl4pPr>
      <a:lvl5pPr marL="1157078" indent="-128565" algn="l" defTabSz="257129" rtl="0" eaLnBrk="1" latinLnBrk="0" hangingPunct="1">
        <a:lnSpc>
          <a:spcPct val="90000"/>
        </a:lnSpc>
        <a:spcBef>
          <a:spcPts val="338"/>
        </a:spcBef>
        <a:spcAft>
          <a:spcPts val="450"/>
        </a:spcAft>
        <a:buFont typeface="Arial"/>
        <a:buChar char="•"/>
        <a:defRPr sz="675" kern="1200" baseline="0">
          <a:solidFill>
            <a:srgbClr val="101D3A"/>
          </a:solidFill>
          <a:latin typeface="Calibri" charset="0"/>
          <a:ea typeface="+mn-ea"/>
          <a:cs typeface="+mn-cs"/>
        </a:defRPr>
      </a:lvl5pPr>
      <a:lvl6pPr marL="1414207" indent="-128565" algn="l" defTabSz="257129" rtl="0" eaLnBrk="1" latinLnBrk="0" hangingPunct="1">
        <a:spcBef>
          <a:spcPct val="20000"/>
        </a:spcBef>
        <a:buFont typeface="Arial"/>
        <a:buChar char="•"/>
        <a:defRPr sz="1125" kern="1200">
          <a:solidFill>
            <a:schemeClr val="tx1"/>
          </a:solidFill>
          <a:latin typeface="+mn-lt"/>
          <a:ea typeface="+mn-ea"/>
          <a:cs typeface="+mn-cs"/>
        </a:defRPr>
      </a:lvl6pPr>
      <a:lvl7pPr marL="1671335" indent="-128565" algn="l" defTabSz="257129" rtl="0" eaLnBrk="1" latinLnBrk="0" hangingPunct="1">
        <a:spcBef>
          <a:spcPct val="20000"/>
        </a:spcBef>
        <a:buFont typeface="Arial"/>
        <a:buChar char="•"/>
        <a:defRPr sz="1125" kern="1200">
          <a:solidFill>
            <a:schemeClr val="tx1"/>
          </a:solidFill>
          <a:latin typeface="+mn-lt"/>
          <a:ea typeface="+mn-ea"/>
          <a:cs typeface="+mn-cs"/>
        </a:defRPr>
      </a:lvl7pPr>
      <a:lvl8pPr marL="1928464" indent="-128565" algn="l" defTabSz="257129" rtl="0" eaLnBrk="1" latinLnBrk="0" hangingPunct="1">
        <a:spcBef>
          <a:spcPct val="20000"/>
        </a:spcBef>
        <a:buFont typeface="Arial"/>
        <a:buChar char="•"/>
        <a:defRPr sz="1125" kern="1200">
          <a:solidFill>
            <a:schemeClr val="tx1"/>
          </a:solidFill>
          <a:latin typeface="+mn-lt"/>
          <a:ea typeface="+mn-ea"/>
          <a:cs typeface="+mn-cs"/>
        </a:defRPr>
      </a:lvl8pPr>
      <a:lvl9pPr marL="2185592" indent="-128565" algn="l" defTabSz="257129" rtl="0" eaLnBrk="1" latinLnBrk="0" hangingPunct="1">
        <a:spcBef>
          <a:spcPct val="20000"/>
        </a:spcBef>
        <a:buFont typeface="Arial"/>
        <a:buChar char="•"/>
        <a:defRPr sz="1125" kern="1200">
          <a:solidFill>
            <a:schemeClr val="tx1"/>
          </a:solidFill>
          <a:latin typeface="+mn-lt"/>
          <a:ea typeface="+mn-ea"/>
          <a:cs typeface="+mn-cs"/>
        </a:defRPr>
      </a:lvl9pPr>
    </p:bodyStyle>
    <p:otherStyle>
      <a:defPPr>
        <a:defRPr lang="en-US"/>
      </a:defPPr>
      <a:lvl1pPr marL="0" algn="l" defTabSz="257129" rtl="0" eaLnBrk="1" latinLnBrk="0" hangingPunct="1">
        <a:defRPr sz="1013" kern="1200">
          <a:solidFill>
            <a:schemeClr val="tx1"/>
          </a:solidFill>
          <a:latin typeface="+mn-lt"/>
          <a:ea typeface="+mn-ea"/>
          <a:cs typeface="+mn-cs"/>
        </a:defRPr>
      </a:lvl1pPr>
      <a:lvl2pPr marL="257129" algn="l" defTabSz="257129" rtl="0" eaLnBrk="1" latinLnBrk="0" hangingPunct="1">
        <a:defRPr sz="1013" kern="1200">
          <a:solidFill>
            <a:schemeClr val="tx1"/>
          </a:solidFill>
          <a:latin typeface="+mn-lt"/>
          <a:ea typeface="+mn-ea"/>
          <a:cs typeface="+mn-cs"/>
        </a:defRPr>
      </a:lvl2pPr>
      <a:lvl3pPr marL="514259" algn="l" defTabSz="257129" rtl="0" eaLnBrk="1" latinLnBrk="0" hangingPunct="1">
        <a:defRPr sz="1013" kern="1200">
          <a:solidFill>
            <a:schemeClr val="tx1"/>
          </a:solidFill>
          <a:latin typeface="+mn-lt"/>
          <a:ea typeface="+mn-ea"/>
          <a:cs typeface="+mn-cs"/>
        </a:defRPr>
      </a:lvl3pPr>
      <a:lvl4pPr marL="771386" algn="l" defTabSz="257129" rtl="0" eaLnBrk="1" latinLnBrk="0" hangingPunct="1">
        <a:defRPr sz="1013" kern="1200">
          <a:solidFill>
            <a:schemeClr val="tx1"/>
          </a:solidFill>
          <a:latin typeface="+mn-lt"/>
          <a:ea typeface="+mn-ea"/>
          <a:cs typeface="+mn-cs"/>
        </a:defRPr>
      </a:lvl4pPr>
      <a:lvl5pPr marL="1028514" algn="l" defTabSz="257129" rtl="0" eaLnBrk="1" latinLnBrk="0" hangingPunct="1">
        <a:defRPr sz="1013" kern="1200">
          <a:solidFill>
            <a:schemeClr val="tx1"/>
          </a:solidFill>
          <a:latin typeface="+mn-lt"/>
          <a:ea typeface="+mn-ea"/>
          <a:cs typeface="+mn-cs"/>
        </a:defRPr>
      </a:lvl5pPr>
      <a:lvl6pPr marL="1285642" algn="l" defTabSz="257129" rtl="0" eaLnBrk="1" latinLnBrk="0" hangingPunct="1">
        <a:defRPr sz="1013" kern="1200">
          <a:solidFill>
            <a:schemeClr val="tx1"/>
          </a:solidFill>
          <a:latin typeface="+mn-lt"/>
          <a:ea typeface="+mn-ea"/>
          <a:cs typeface="+mn-cs"/>
        </a:defRPr>
      </a:lvl6pPr>
      <a:lvl7pPr marL="1542770" algn="l" defTabSz="257129" rtl="0" eaLnBrk="1" latinLnBrk="0" hangingPunct="1">
        <a:defRPr sz="1013" kern="1200">
          <a:solidFill>
            <a:schemeClr val="tx1"/>
          </a:solidFill>
          <a:latin typeface="+mn-lt"/>
          <a:ea typeface="+mn-ea"/>
          <a:cs typeface="+mn-cs"/>
        </a:defRPr>
      </a:lvl7pPr>
      <a:lvl8pPr marL="1799899" algn="l" defTabSz="257129" rtl="0" eaLnBrk="1" latinLnBrk="0" hangingPunct="1">
        <a:defRPr sz="1013" kern="1200">
          <a:solidFill>
            <a:schemeClr val="tx1"/>
          </a:solidFill>
          <a:latin typeface="+mn-lt"/>
          <a:ea typeface="+mn-ea"/>
          <a:cs typeface="+mn-cs"/>
        </a:defRPr>
      </a:lvl8pPr>
      <a:lvl9pPr marL="2057027" algn="l" defTabSz="257129"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1.xml"/><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data.bls.gov/cgi-bin/cpicalc.pl" TargetMode="Externa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hyperlink" Target="https://www.dropbox.com/sh/adbs66799d5eqmy/AABUECYPfOfZgSamGu0EGK88a?dl=0" TargetMode="Externa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1.xml"/><Relationship Id="rId5" Type="http://schemas.openxmlformats.org/officeDocument/2006/relationships/image" Target="../media/image32.png"/><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hyperlink" Target="https://www.dropbox.com/s/p2eaeduzctcjp5t/Briggs%20-%20An%20introduction%20to%20Markov%20modelling%20for%20economic%20evaluation.pdf?dl=0"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E27FE5A-EB29-4531-B8C4-B9567B0E34C3}"/>
              </a:ext>
            </a:extLst>
          </p:cNvPr>
          <p:cNvSpPr txBox="1"/>
          <p:nvPr/>
        </p:nvSpPr>
        <p:spPr>
          <a:xfrm>
            <a:off x="133350" y="1998603"/>
            <a:ext cx="8724403" cy="584775"/>
          </a:xfrm>
          <a:prstGeom prst="rect">
            <a:avLst/>
          </a:prstGeom>
          <a:noFill/>
        </p:spPr>
        <p:txBody>
          <a:bodyPr wrap="square" rtlCol="0">
            <a:spAutoFit/>
          </a:bodyPr>
          <a:lstStyle/>
          <a:p>
            <a:r>
              <a:rPr lang="en-US" sz="3200" dirty="0">
                <a:solidFill>
                  <a:schemeClr val="bg1"/>
                </a:solidFill>
                <a:latin typeface="Arial" panose="020B0604020202020204" pitchFamily="34" charset="0"/>
                <a:cs typeface="Arial" panose="020B0604020202020204" pitchFamily="34" charset="0"/>
              </a:rPr>
              <a:t>Markov Models</a:t>
            </a:r>
          </a:p>
        </p:txBody>
      </p:sp>
      <p:sp>
        <p:nvSpPr>
          <p:cNvPr id="9" name="TextBox 8">
            <a:extLst>
              <a:ext uri="{FF2B5EF4-FFF2-40B4-BE49-F238E27FC236}">
                <a16:creationId xmlns:a16="http://schemas.microsoft.com/office/drawing/2014/main" id="{F6D8A4AA-3894-40D9-9CEF-25914016CA9E}"/>
              </a:ext>
            </a:extLst>
          </p:cNvPr>
          <p:cNvSpPr txBox="1"/>
          <p:nvPr/>
        </p:nvSpPr>
        <p:spPr>
          <a:xfrm>
            <a:off x="133350" y="2742648"/>
            <a:ext cx="7354845" cy="800219"/>
          </a:xfrm>
          <a:prstGeom prst="rect">
            <a:avLst/>
          </a:prstGeom>
          <a:noFill/>
        </p:spPr>
        <p:txBody>
          <a:bodyPr wrap="square" rtlCol="0">
            <a:spAutoFit/>
          </a:bodyPr>
          <a:lstStyle/>
          <a:p>
            <a:r>
              <a:rPr lang="en-US" sz="2800" dirty="0">
                <a:solidFill>
                  <a:schemeClr val="bg1"/>
                </a:solidFill>
                <a:latin typeface="Arial" panose="020B0604020202020204" pitchFamily="34" charset="0"/>
                <a:cs typeface="Arial" panose="020B0604020202020204" pitchFamily="34" charset="0"/>
              </a:rPr>
              <a:t>Part 1</a:t>
            </a:r>
          </a:p>
          <a:p>
            <a:r>
              <a:rPr lang="en-US" dirty="0">
                <a:solidFill>
                  <a:schemeClr val="bg1"/>
                </a:solidFill>
                <a:latin typeface="Arial" panose="020B0604020202020204" pitchFamily="34" charset="0"/>
                <a:cs typeface="Arial" panose="020B0604020202020204" pitchFamily="34" charset="0"/>
              </a:rPr>
              <a:t>TBD</a:t>
            </a:r>
          </a:p>
        </p:txBody>
      </p:sp>
    </p:spTree>
    <p:extLst>
      <p:ext uri="{BB962C8B-B14F-4D97-AF65-F5344CB8AC3E}">
        <p14:creationId xmlns:p14="http://schemas.microsoft.com/office/powerpoint/2010/main" val="30470424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22944" y="188158"/>
            <a:ext cx="8759369"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models (5)</a:t>
            </a:r>
          </a:p>
        </p:txBody>
      </p:sp>
      <p:pic>
        <p:nvPicPr>
          <p:cNvPr id="4" name="Picture 3">
            <a:extLst>
              <a:ext uri="{FF2B5EF4-FFF2-40B4-BE49-F238E27FC236}">
                <a16:creationId xmlns:a16="http://schemas.microsoft.com/office/drawing/2014/main" id="{7EFFFB25-EF1E-4B4A-B0E9-DA7F2C22993D}"/>
              </a:ext>
            </a:extLst>
          </p:cNvPr>
          <p:cNvPicPr>
            <a:picLocks noChangeAspect="1"/>
          </p:cNvPicPr>
          <p:nvPr/>
        </p:nvPicPr>
        <p:blipFill>
          <a:blip r:embed="rId2"/>
          <a:stretch>
            <a:fillRect/>
          </a:stretch>
        </p:blipFill>
        <p:spPr>
          <a:xfrm>
            <a:off x="4744185" y="2039117"/>
            <a:ext cx="4399815" cy="1547046"/>
          </a:xfrm>
          <a:prstGeom prst="rect">
            <a:avLst/>
          </a:prstGeom>
        </p:spPr>
      </p:pic>
      <p:sp>
        <p:nvSpPr>
          <p:cNvPr id="14" name="Rectangle 13">
            <a:extLst>
              <a:ext uri="{FF2B5EF4-FFF2-40B4-BE49-F238E27FC236}">
                <a16:creationId xmlns:a16="http://schemas.microsoft.com/office/drawing/2014/main" id="{7F5FFE6D-74D8-4122-8508-D0D9B75B16C1}"/>
              </a:ext>
            </a:extLst>
          </p:cNvPr>
          <p:cNvSpPr/>
          <p:nvPr/>
        </p:nvSpPr>
        <p:spPr>
          <a:xfrm>
            <a:off x="406458" y="1367604"/>
            <a:ext cx="2568743" cy="3513782"/>
          </a:xfrm>
          <a:prstGeom prst="rect">
            <a:avLst/>
          </a:prstGeom>
        </p:spPr>
        <p:txBody>
          <a:bodyPr wrap="square">
            <a:spAutoFit/>
          </a:bodyPr>
          <a:lstStyle/>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Well </a:t>
            </a: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Well</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Well  Illness</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Well  Death</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Illness  Illness</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Illness  Well</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Illness  Death</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Death </a:t>
            </a: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Death</a:t>
            </a: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A880619-500C-45B9-B8F3-FD502B736B0D}"/>
              </a:ext>
            </a:extLst>
          </p:cNvPr>
          <p:cNvSpPr/>
          <p:nvPr/>
        </p:nvSpPr>
        <p:spPr>
          <a:xfrm>
            <a:off x="2733817" y="1367604"/>
            <a:ext cx="2568743" cy="3513782"/>
          </a:xfrm>
          <a:prstGeom prst="rect">
            <a:avLst/>
          </a:prstGeom>
        </p:spPr>
        <p:txBody>
          <a:bodyPr wrap="square">
            <a:spAutoFit/>
          </a:bodyPr>
          <a:lstStyle/>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tp1</a:t>
            </a: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tp2</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tp3</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tp4</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tp5</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tp6</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tp7</a:t>
            </a:r>
          </a:p>
        </p:txBody>
      </p:sp>
      <p:sp>
        <p:nvSpPr>
          <p:cNvPr id="5" name="TextBox 4">
            <a:extLst>
              <a:ext uri="{FF2B5EF4-FFF2-40B4-BE49-F238E27FC236}">
                <a16:creationId xmlns:a16="http://schemas.microsoft.com/office/drawing/2014/main" id="{98B515EF-CF2B-4A94-83F8-A522166D70AF}"/>
              </a:ext>
            </a:extLst>
          </p:cNvPr>
          <p:cNvSpPr txBox="1"/>
          <p:nvPr/>
        </p:nvSpPr>
        <p:spPr>
          <a:xfrm>
            <a:off x="5129955" y="2063695"/>
            <a:ext cx="380232" cy="261610"/>
          </a:xfrm>
          <a:prstGeom prst="rect">
            <a:avLst/>
          </a:prstGeom>
          <a:noFill/>
        </p:spPr>
        <p:txBody>
          <a:bodyPr wrap="none" rtlCol="0">
            <a:spAutoFit/>
          </a:bodyPr>
          <a:lstStyle/>
          <a:p>
            <a:r>
              <a:rPr lang="en-US" sz="1050" dirty="0"/>
              <a:t>tp1</a:t>
            </a:r>
          </a:p>
        </p:txBody>
      </p:sp>
      <p:sp>
        <p:nvSpPr>
          <p:cNvPr id="17" name="TextBox 16">
            <a:extLst>
              <a:ext uri="{FF2B5EF4-FFF2-40B4-BE49-F238E27FC236}">
                <a16:creationId xmlns:a16="http://schemas.microsoft.com/office/drawing/2014/main" id="{987B4065-6970-48B0-84A4-C4A09F22827B}"/>
              </a:ext>
            </a:extLst>
          </p:cNvPr>
          <p:cNvSpPr txBox="1"/>
          <p:nvPr/>
        </p:nvSpPr>
        <p:spPr>
          <a:xfrm>
            <a:off x="6015780" y="2757487"/>
            <a:ext cx="375344" cy="253916"/>
          </a:xfrm>
          <a:prstGeom prst="rect">
            <a:avLst/>
          </a:prstGeom>
          <a:noFill/>
        </p:spPr>
        <p:txBody>
          <a:bodyPr wrap="square" rtlCol="0">
            <a:spAutoFit/>
          </a:bodyPr>
          <a:lstStyle/>
          <a:p>
            <a:r>
              <a:rPr lang="en-US" sz="1050" dirty="0"/>
              <a:t>tp2</a:t>
            </a:r>
          </a:p>
        </p:txBody>
      </p:sp>
      <p:sp>
        <p:nvSpPr>
          <p:cNvPr id="18" name="TextBox 17">
            <a:extLst>
              <a:ext uri="{FF2B5EF4-FFF2-40B4-BE49-F238E27FC236}">
                <a16:creationId xmlns:a16="http://schemas.microsoft.com/office/drawing/2014/main" id="{E919ACDE-379A-429B-B854-3E7CDFC0BAD4}"/>
              </a:ext>
            </a:extLst>
          </p:cNvPr>
          <p:cNvSpPr txBox="1"/>
          <p:nvPr/>
        </p:nvSpPr>
        <p:spPr>
          <a:xfrm>
            <a:off x="6696200" y="3447663"/>
            <a:ext cx="375344" cy="253916"/>
          </a:xfrm>
          <a:prstGeom prst="rect">
            <a:avLst/>
          </a:prstGeom>
          <a:noFill/>
        </p:spPr>
        <p:txBody>
          <a:bodyPr wrap="square" rtlCol="0">
            <a:spAutoFit/>
          </a:bodyPr>
          <a:lstStyle/>
          <a:p>
            <a:r>
              <a:rPr lang="en-US" sz="1050" dirty="0"/>
              <a:t>tp3</a:t>
            </a:r>
          </a:p>
        </p:txBody>
      </p:sp>
      <p:sp>
        <p:nvSpPr>
          <p:cNvPr id="19" name="TextBox 18">
            <a:extLst>
              <a:ext uri="{FF2B5EF4-FFF2-40B4-BE49-F238E27FC236}">
                <a16:creationId xmlns:a16="http://schemas.microsoft.com/office/drawing/2014/main" id="{FEFBECE9-262E-4034-968F-0076EEF4CC00}"/>
              </a:ext>
            </a:extLst>
          </p:cNvPr>
          <p:cNvSpPr txBox="1"/>
          <p:nvPr/>
        </p:nvSpPr>
        <p:spPr>
          <a:xfrm>
            <a:off x="6531742" y="2090350"/>
            <a:ext cx="375344" cy="253916"/>
          </a:xfrm>
          <a:prstGeom prst="rect">
            <a:avLst/>
          </a:prstGeom>
          <a:noFill/>
        </p:spPr>
        <p:txBody>
          <a:bodyPr wrap="square" rtlCol="0">
            <a:spAutoFit/>
          </a:bodyPr>
          <a:lstStyle/>
          <a:p>
            <a:r>
              <a:rPr lang="en-US" sz="1050" dirty="0"/>
              <a:t>tp4</a:t>
            </a:r>
          </a:p>
        </p:txBody>
      </p:sp>
      <p:sp>
        <p:nvSpPr>
          <p:cNvPr id="20" name="TextBox 19">
            <a:extLst>
              <a:ext uri="{FF2B5EF4-FFF2-40B4-BE49-F238E27FC236}">
                <a16:creationId xmlns:a16="http://schemas.microsoft.com/office/drawing/2014/main" id="{AB0AEC5C-E1DC-438C-AF6B-6DFE2D654D71}"/>
              </a:ext>
            </a:extLst>
          </p:cNvPr>
          <p:cNvSpPr txBox="1"/>
          <p:nvPr/>
        </p:nvSpPr>
        <p:spPr>
          <a:xfrm>
            <a:off x="6015780" y="2357058"/>
            <a:ext cx="375344" cy="253916"/>
          </a:xfrm>
          <a:prstGeom prst="rect">
            <a:avLst/>
          </a:prstGeom>
          <a:noFill/>
        </p:spPr>
        <p:txBody>
          <a:bodyPr wrap="square" rtlCol="0">
            <a:spAutoFit/>
          </a:bodyPr>
          <a:lstStyle/>
          <a:p>
            <a:r>
              <a:rPr lang="en-US" sz="1050" dirty="0"/>
              <a:t>tp5</a:t>
            </a:r>
          </a:p>
        </p:txBody>
      </p:sp>
      <p:sp>
        <p:nvSpPr>
          <p:cNvPr id="21" name="TextBox 20">
            <a:extLst>
              <a:ext uri="{FF2B5EF4-FFF2-40B4-BE49-F238E27FC236}">
                <a16:creationId xmlns:a16="http://schemas.microsoft.com/office/drawing/2014/main" id="{3621AC53-99D3-4ADA-8998-9057FCBE72F7}"/>
              </a:ext>
            </a:extLst>
          </p:cNvPr>
          <p:cNvSpPr txBox="1"/>
          <p:nvPr/>
        </p:nvSpPr>
        <p:spPr>
          <a:xfrm>
            <a:off x="7417567" y="2495557"/>
            <a:ext cx="375344" cy="253916"/>
          </a:xfrm>
          <a:prstGeom prst="rect">
            <a:avLst/>
          </a:prstGeom>
          <a:noFill/>
        </p:spPr>
        <p:txBody>
          <a:bodyPr wrap="square" rtlCol="0">
            <a:spAutoFit/>
          </a:bodyPr>
          <a:lstStyle/>
          <a:p>
            <a:r>
              <a:rPr lang="en-US" sz="1050" dirty="0"/>
              <a:t>tp6</a:t>
            </a:r>
          </a:p>
        </p:txBody>
      </p:sp>
      <p:sp>
        <p:nvSpPr>
          <p:cNvPr id="22" name="TextBox 21">
            <a:extLst>
              <a:ext uri="{FF2B5EF4-FFF2-40B4-BE49-F238E27FC236}">
                <a16:creationId xmlns:a16="http://schemas.microsoft.com/office/drawing/2014/main" id="{AE92103F-4B02-418D-AD1D-2F73502DB827}"/>
              </a:ext>
            </a:extLst>
          </p:cNvPr>
          <p:cNvSpPr txBox="1"/>
          <p:nvPr/>
        </p:nvSpPr>
        <p:spPr>
          <a:xfrm>
            <a:off x="7924925" y="2090350"/>
            <a:ext cx="375344" cy="253916"/>
          </a:xfrm>
          <a:prstGeom prst="rect">
            <a:avLst/>
          </a:prstGeom>
          <a:noFill/>
        </p:spPr>
        <p:txBody>
          <a:bodyPr wrap="square" rtlCol="0">
            <a:spAutoFit/>
          </a:bodyPr>
          <a:lstStyle/>
          <a:p>
            <a:r>
              <a:rPr lang="en-US" sz="1050" dirty="0"/>
              <a:t>tp7</a:t>
            </a:r>
          </a:p>
        </p:txBody>
      </p:sp>
      <p:sp>
        <p:nvSpPr>
          <p:cNvPr id="6" name="Right Brace 5">
            <a:extLst>
              <a:ext uri="{FF2B5EF4-FFF2-40B4-BE49-F238E27FC236}">
                <a16:creationId xmlns:a16="http://schemas.microsoft.com/office/drawing/2014/main" id="{F3B864EA-6946-46EC-8B12-4A34EFCF7B42}"/>
              </a:ext>
            </a:extLst>
          </p:cNvPr>
          <p:cNvSpPr/>
          <p:nvPr/>
        </p:nvSpPr>
        <p:spPr>
          <a:xfrm>
            <a:off x="3271838" y="1307307"/>
            <a:ext cx="324316" cy="1264444"/>
          </a:xfrm>
          <a:prstGeom prst="rightBrace">
            <a:avLst>
              <a:gd name="adj1" fmla="val 97470"/>
              <a:gd name="adj2" fmla="val 50000"/>
            </a:avLst>
          </a:prstGeom>
          <a:ln w="28575">
            <a:solidFill>
              <a:srgbClr val="006C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006C92"/>
              </a:solidFill>
            </a:endParaRPr>
          </a:p>
        </p:txBody>
      </p:sp>
      <p:sp>
        <p:nvSpPr>
          <p:cNvPr id="7" name="TextBox 6">
            <a:extLst>
              <a:ext uri="{FF2B5EF4-FFF2-40B4-BE49-F238E27FC236}">
                <a16:creationId xmlns:a16="http://schemas.microsoft.com/office/drawing/2014/main" id="{8D757DA6-37A9-4081-8EDF-0950B4BDD65E}"/>
              </a:ext>
            </a:extLst>
          </p:cNvPr>
          <p:cNvSpPr txBox="1"/>
          <p:nvPr/>
        </p:nvSpPr>
        <p:spPr>
          <a:xfrm>
            <a:off x="3736315" y="1743320"/>
            <a:ext cx="870751" cy="415498"/>
          </a:xfrm>
          <a:prstGeom prst="rect">
            <a:avLst/>
          </a:prstGeom>
          <a:noFill/>
        </p:spPr>
        <p:txBody>
          <a:bodyPr wrap="none" rtlCol="0">
            <a:spAutoFit/>
          </a:bodyPr>
          <a:lstStyle/>
          <a:p>
            <a:r>
              <a:rPr lang="en-US" sz="2100" dirty="0">
                <a:solidFill>
                  <a:srgbClr val="006C92"/>
                </a:solidFill>
                <a:latin typeface="Arial" panose="020B0604020202020204" pitchFamily="34" charset="0"/>
                <a:cs typeface="Arial" panose="020B0604020202020204" pitchFamily="34" charset="0"/>
              </a:rPr>
              <a:t>100%</a:t>
            </a:r>
          </a:p>
        </p:txBody>
      </p:sp>
      <p:sp>
        <p:nvSpPr>
          <p:cNvPr id="25" name="Right Brace 24">
            <a:extLst>
              <a:ext uri="{FF2B5EF4-FFF2-40B4-BE49-F238E27FC236}">
                <a16:creationId xmlns:a16="http://schemas.microsoft.com/office/drawing/2014/main" id="{4EDA4901-CA38-41A8-A976-D9A70D941003}"/>
              </a:ext>
            </a:extLst>
          </p:cNvPr>
          <p:cNvSpPr/>
          <p:nvPr/>
        </p:nvSpPr>
        <p:spPr>
          <a:xfrm>
            <a:off x="3283350" y="2815441"/>
            <a:ext cx="324316" cy="1264444"/>
          </a:xfrm>
          <a:prstGeom prst="rightBrace">
            <a:avLst>
              <a:gd name="adj1" fmla="val 97470"/>
              <a:gd name="adj2" fmla="val 50000"/>
            </a:avLst>
          </a:prstGeom>
          <a:ln w="28575">
            <a:solidFill>
              <a:srgbClr val="006C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006C92"/>
              </a:solidFill>
            </a:endParaRPr>
          </a:p>
        </p:txBody>
      </p:sp>
      <p:sp>
        <p:nvSpPr>
          <p:cNvPr id="26" name="TextBox 25">
            <a:extLst>
              <a:ext uri="{FF2B5EF4-FFF2-40B4-BE49-F238E27FC236}">
                <a16:creationId xmlns:a16="http://schemas.microsoft.com/office/drawing/2014/main" id="{11EC768E-3716-4E1D-A58D-481239DFEE8E}"/>
              </a:ext>
            </a:extLst>
          </p:cNvPr>
          <p:cNvSpPr txBox="1"/>
          <p:nvPr/>
        </p:nvSpPr>
        <p:spPr>
          <a:xfrm>
            <a:off x="3747827" y="3251455"/>
            <a:ext cx="870751" cy="415498"/>
          </a:xfrm>
          <a:prstGeom prst="rect">
            <a:avLst/>
          </a:prstGeom>
          <a:noFill/>
        </p:spPr>
        <p:txBody>
          <a:bodyPr wrap="none" rtlCol="0">
            <a:spAutoFit/>
          </a:bodyPr>
          <a:lstStyle/>
          <a:p>
            <a:r>
              <a:rPr lang="en-US" sz="2100" dirty="0">
                <a:solidFill>
                  <a:srgbClr val="006C92"/>
                </a:solidFill>
                <a:latin typeface="Arial" panose="020B0604020202020204" pitchFamily="34" charset="0"/>
                <a:cs typeface="Arial" panose="020B0604020202020204" pitchFamily="34" charset="0"/>
              </a:rPr>
              <a:t>100%</a:t>
            </a:r>
          </a:p>
        </p:txBody>
      </p:sp>
      <p:sp>
        <p:nvSpPr>
          <p:cNvPr id="23" name="Rectangle 22">
            <a:extLst>
              <a:ext uri="{FF2B5EF4-FFF2-40B4-BE49-F238E27FC236}">
                <a16:creationId xmlns:a16="http://schemas.microsoft.com/office/drawing/2014/main" id="{36871A37-C91B-4947-22CB-3C46C36AAD4B}"/>
              </a:ext>
            </a:extLst>
          </p:cNvPr>
          <p:cNvSpPr/>
          <p:nvPr/>
        </p:nvSpPr>
        <p:spPr>
          <a:xfrm>
            <a:off x="5072339" y="1146550"/>
            <a:ext cx="3743507" cy="738664"/>
          </a:xfrm>
          <a:prstGeom prst="rect">
            <a:avLst/>
          </a:prstGeom>
        </p:spPr>
        <p:txBody>
          <a:bodyPr wrap="square">
            <a:spAutoFit/>
          </a:bodyPr>
          <a:lstStyle/>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If you have tp2 and tp3, then tp1 = 1 – tp2 – tp3</a:t>
            </a:r>
          </a:p>
        </p:txBody>
      </p:sp>
    </p:spTree>
    <p:extLst>
      <p:ext uri="{BB962C8B-B14F-4D97-AF65-F5344CB8AC3E}">
        <p14:creationId xmlns:p14="http://schemas.microsoft.com/office/powerpoint/2010/main" val="86496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8" grpId="0"/>
      <p:bldP spid="19" grpId="0"/>
      <p:bldP spid="20" grpId="0"/>
      <p:bldP spid="21" grpId="0"/>
      <p:bldP spid="22" grpId="0"/>
      <p:bldP spid="6" grpId="0" animBg="1"/>
      <p:bldP spid="7" grpId="0"/>
      <p:bldP spid="25" grpId="0" animBg="1"/>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30628" y="188158"/>
            <a:ext cx="8751685"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model features (1)</a:t>
            </a:r>
          </a:p>
        </p:txBody>
      </p:sp>
      <p:sp>
        <p:nvSpPr>
          <p:cNvPr id="5" name="Rectangle 4">
            <a:extLst>
              <a:ext uri="{FF2B5EF4-FFF2-40B4-BE49-F238E27FC236}">
                <a16:creationId xmlns:a16="http://schemas.microsoft.com/office/drawing/2014/main" id="{30BEA1DA-E59D-452F-9A54-2C55789D8E7D}"/>
              </a:ext>
            </a:extLst>
          </p:cNvPr>
          <p:cNvSpPr/>
          <p:nvPr/>
        </p:nvSpPr>
        <p:spPr>
          <a:xfrm>
            <a:off x="5465190" y="1854427"/>
            <a:ext cx="3407644" cy="854080"/>
          </a:xfrm>
          <a:prstGeom prst="rect">
            <a:avLst/>
          </a:prstGeom>
        </p:spPr>
        <p:txBody>
          <a:bodyPr wrap="square">
            <a:spAutoFit/>
          </a:bodyPr>
          <a:lstStyle/>
          <a:p>
            <a:pPr>
              <a:spcAft>
                <a:spcPts val="900"/>
              </a:spcAft>
            </a:pPr>
            <a:r>
              <a:rPr lang="en-US" sz="2100" dirty="0">
                <a:solidFill>
                  <a:schemeClr val="tx1">
                    <a:lumMod val="65000"/>
                    <a:lumOff val="35000"/>
                  </a:schemeClr>
                </a:solidFill>
                <a:latin typeface="Arial" panose="020B0604020202020204" pitchFamily="34" charset="0"/>
                <a:ea typeface="Calibri" panose="020F0502020204030204" pitchFamily="34" charset="0"/>
                <a:cs typeface="Arial" panose="020B0604020202020204" pitchFamily="34" charset="0"/>
              </a:rPr>
              <a:t>One iteration = Cycle</a:t>
            </a:r>
          </a:p>
          <a:p>
            <a:pPr>
              <a:spcAft>
                <a:spcPts val="900"/>
              </a:spcAft>
            </a:pPr>
            <a:r>
              <a:rPr lang="en-US" sz="2100" dirty="0">
                <a:solidFill>
                  <a:schemeClr val="tx1">
                    <a:lumMod val="65000"/>
                    <a:lumOff val="35000"/>
                  </a:schemeClr>
                </a:solidFill>
                <a:latin typeface="Arial" panose="020B0604020202020204" pitchFamily="34" charset="0"/>
                <a:ea typeface="Calibri" panose="020F0502020204030204" pitchFamily="34" charset="0"/>
                <a:cs typeface="Arial" panose="020B0604020202020204" pitchFamily="34" charset="0"/>
              </a:rPr>
              <a:t>X-iterations = Time horizon</a:t>
            </a:r>
          </a:p>
        </p:txBody>
      </p:sp>
      <p:pic>
        <p:nvPicPr>
          <p:cNvPr id="4" name="Picture 3">
            <a:extLst>
              <a:ext uri="{FF2B5EF4-FFF2-40B4-BE49-F238E27FC236}">
                <a16:creationId xmlns:a16="http://schemas.microsoft.com/office/drawing/2014/main" id="{E732DD7E-CD9D-4D8D-80D1-5AF5EA88C99A}"/>
              </a:ext>
            </a:extLst>
          </p:cNvPr>
          <p:cNvPicPr>
            <a:picLocks noChangeAspect="1"/>
          </p:cNvPicPr>
          <p:nvPr/>
        </p:nvPicPr>
        <p:blipFill>
          <a:blip r:embed="rId2"/>
          <a:stretch>
            <a:fillRect/>
          </a:stretch>
        </p:blipFill>
        <p:spPr>
          <a:xfrm>
            <a:off x="299447" y="1571187"/>
            <a:ext cx="4399815" cy="1547046"/>
          </a:xfrm>
          <a:prstGeom prst="rect">
            <a:avLst/>
          </a:prstGeom>
        </p:spPr>
      </p:pic>
      <p:sp>
        <p:nvSpPr>
          <p:cNvPr id="3" name="Right Brace 2">
            <a:extLst>
              <a:ext uri="{FF2B5EF4-FFF2-40B4-BE49-F238E27FC236}">
                <a16:creationId xmlns:a16="http://schemas.microsoft.com/office/drawing/2014/main" id="{23CFEF44-C0FF-4DDD-A046-914CADEC3F64}"/>
              </a:ext>
            </a:extLst>
          </p:cNvPr>
          <p:cNvSpPr/>
          <p:nvPr/>
        </p:nvSpPr>
        <p:spPr>
          <a:xfrm>
            <a:off x="4586141" y="1365058"/>
            <a:ext cx="636309" cy="1809736"/>
          </a:xfrm>
          <a:prstGeom prst="rightBrace">
            <a:avLst>
              <a:gd name="adj1" fmla="val 77222"/>
              <a:gd name="adj2"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 name="Arrow: Right 7">
            <a:extLst>
              <a:ext uri="{FF2B5EF4-FFF2-40B4-BE49-F238E27FC236}">
                <a16:creationId xmlns:a16="http://schemas.microsoft.com/office/drawing/2014/main" id="{68641BCB-79FE-48B7-B6AE-819467A76497}"/>
              </a:ext>
            </a:extLst>
          </p:cNvPr>
          <p:cNvSpPr/>
          <p:nvPr/>
        </p:nvSpPr>
        <p:spPr>
          <a:xfrm>
            <a:off x="642790" y="3595347"/>
            <a:ext cx="7982735" cy="762367"/>
          </a:xfrm>
          <a:prstGeom prst="rightArrow">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ectangle 8">
            <a:extLst>
              <a:ext uri="{FF2B5EF4-FFF2-40B4-BE49-F238E27FC236}">
                <a16:creationId xmlns:a16="http://schemas.microsoft.com/office/drawing/2014/main" id="{00DEA040-0D21-46B3-BA6A-395D898982B2}"/>
              </a:ext>
            </a:extLst>
          </p:cNvPr>
          <p:cNvSpPr/>
          <p:nvPr/>
        </p:nvSpPr>
        <p:spPr>
          <a:xfrm>
            <a:off x="642790" y="3780172"/>
            <a:ext cx="939551" cy="392906"/>
          </a:xfrm>
          <a:prstGeom prst="rect">
            <a:avLst/>
          </a:prstGeom>
          <a:pattFill prst="wdDnDiag">
            <a:fgClr>
              <a:schemeClr val="accent1">
                <a:lumMod val="40000"/>
                <a:lumOff val="60000"/>
              </a:schemeClr>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Rectangle 9">
            <a:extLst>
              <a:ext uri="{FF2B5EF4-FFF2-40B4-BE49-F238E27FC236}">
                <a16:creationId xmlns:a16="http://schemas.microsoft.com/office/drawing/2014/main" id="{E8C9FDF3-1BB8-4B35-AC2A-C602F04182D9}"/>
              </a:ext>
            </a:extLst>
          </p:cNvPr>
          <p:cNvSpPr/>
          <p:nvPr/>
        </p:nvSpPr>
        <p:spPr>
          <a:xfrm>
            <a:off x="1596298" y="3780172"/>
            <a:ext cx="939551" cy="392906"/>
          </a:xfrm>
          <a:prstGeom prst="rect">
            <a:avLst/>
          </a:prstGeom>
          <a:pattFill prst="wdDnDiag">
            <a:fgClr>
              <a:schemeClr val="accent1">
                <a:lumMod val="40000"/>
                <a:lumOff val="60000"/>
              </a:schemeClr>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Rectangle 10">
            <a:extLst>
              <a:ext uri="{FF2B5EF4-FFF2-40B4-BE49-F238E27FC236}">
                <a16:creationId xmlns:a16="http://schemas.microsoft.com/office/drawing/2014/main" id="{9B9A57DE-7BE2-457B-A3FA-84415A0FEAAD}"/>
              </a:ext>
            </a:extLst>
          </p:cNvPr>
          <p:cNvSpPr/>
          <p:nvPr/>
        </p:nvSpPr>
        <p:spPr>
          <a:xfrm>
            <a:off x="642790" y="3445306"/>
            <a:ext cx="870801" cy="323165"/>
          </a:xfrm>
          <a:prstGeom prst="rect">
            <a:avLst/>
          </a:prstGeom>
        </p:spPr>
        <p:txBody>
          <a:bodyPr wrap="square">
            <a:spAutoFit/>
          </a:bodyPr>
          <a:lstStyle/>
          <a:p>
            <a:pPr algn="ctr">
              <a:spcAft>
                <a:spcPts val="900"/>
              </a:spcAft>
            </a:pPr>
            <a:r>
              <a:rPr lang="en-US" sz="1500" b="1" dirty="0">
                <a:solidFill>
                  <a:srgbClr val="C00000"/>
                </a:solidFill>
                <a:latin typeface="Arial" panose="020B0604020202020204" pitchFamily="34" charset="0"/>
                <a:ea typeface="Calibri" panose="020F0502020204030204" pitchFamily="34" charset="0"/>
                <a:cs typeface="Arial" panose="020B0604020202020204" pitchFamily="34" charset="0"/>
              </a:rPr>
              <a:t>1 cycle</a:t>
            </a:r>
          </a:p>
        </p:txBody>
      </p:sp>
      <p:sp>
        <p:nvSpPr>
          <p:cNvPr id="12" name="Rectangle 11">
            <a:extLst>
              <a:ext uri="{FF2B5EF4-FFF2-40B4-BE49-F238E27FC236}">
                <a16:creationId xmlns:a16="http://schemas.microsoft.com/office/drawing/2014/main" id="{7AB0196B-2B2E-4EF9-B237-1ADB870AAD8D}"/>
              </a:ext>
            </a:extLst>
          </p:cNvPr>
          <p:cNvSpPr/>
          <p:nvPr/>
        </p:nvSpPr>
        <p:spPr>
          <a:xfrm>
            <a:off x="2549805" y="3780172"/>
            <a:ext cx="939551" cy="392906"/>
          </a:xfrm>
          <a:prstGeom prst="rect">
            <a:avLst/>
          </a:prstGeom>
          <a:pattFill prst="wdDnDiag">
            <a:fgClr>
              <a:schemeClr val="accent1">
                <a:lumMod val="40000"/>
                <a:lumOff val="60000"/>
              </a:schemeClr>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ectangle 12">
            <a:extLst>
              <a:ext uri="{FF2B5EF4-FFF2-40B4-BE49-F238E27FC236}">
                <a16:creationId xmlns:a16="http://schemas.microsoft.com/office/drawing/2014/main" id="{E511216A-BFA1-4F9C-9F64-BED69761AB59}"/>
              </a:ext>
            </a:extLst>
          </p:cNvPr>
          <p:cNvSpPr/>
          <p:nvPr/>
        </p:nvSpPr>
        <p:spPr>
          <a:xfrm>
            <a:off x="3503312" y="3780172"/>
            <a:ext cx="939551" cy="392906"/>
          </a:xfrm>
          <a:prstGeom prst="rect">
            <a:avLst/>
          </a:prstGeom>
          <a:pattFill prst="wdDnDiag">
            <a:fgClr>
              <a:schemeClr val="accent1">
                <a:lumMod val="40000"/>
                <a:lumOff val="60000"/>
              </a:schemeClr>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4ECB53F3-23CB-4BFA-9F12-14EE20577DCB}"/>
              </a:ext>
            </a:extLst>
          </p:cNvPr>
          <p:cNvSpPr/>
          <p:nvPr/>
        </p:nvSpPr>
        <p:spPr>
          <a:xfrm>
            <a:off x="4456819" y="3780172"/>
            <a:ext cx="939551" cy="392906"/>
          </a:xfrm>
          <a:prstGeom prst="rect">
            <a:avLst/>
          </a:prstGeom>
          <a:pattFill prst="wdDnDiag">
            <a:fgClr>
              <a:schemeClr val="accent1">
                <a:lumMod val="40000"/>
                <a:lumOff val="60000"/>
              </a:schemeClr>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2894B511-30C2-4034-A651-6C7D4813EE6F}"/>
              </a:ext>
            </a:extLst>
          </p:cNvPr>
          <p:cNvSpPr/>
          <p:nvPr/>
        </p:nvSpPr>
        <p:spPr>
          <a:xfrm>
            <a:off x="5403441" y="3780172"/>
            <a:ext cx="939551" cy="392906"/>
          </a:xfrm>
          <a:prstGeom prst="rect">
            <a:avLst/>
          </a:prstGeom>
          <a:pattFill prst="wdDnDiag">
            <a:fgClr>
              <a:schemeClr val="accent1">
                <a:lumMod val="40000"/>
                <a:lumOff val="60000"/>
              </a:schemeClr>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a:extLst>
              <a:ext uri="{FF2B5EF4-FFF2-40B4-BE49-F238E27FC236}">
                <a16:creationId xmlns:a16="http://schemas.microsoft.com/office/drawing/2014/main" id="{FA19068D-CDA6-4D96-A055-35FD8F27C6F1}"/>
              </a:ext>
            </a:extLst>
          </p:cNvPr>
          <p:cNvSpPr/>
          <p:nvPr/>
        </p:nvSpPr>
        <p:spPr>
          <a:xfrm>
            <a:off x="6357132" y="3780172"/>
            <a:ext cx="939551" cy="392906"/>
          </a:xfrm>
          <a:prstGeom prst="rect">
            <a:avLst/>
          </a:prstGeom>
          <a:pattFill prst="wdDnDiag">
            <a:fgClr>
              <a:schemeClr val="accent1">
                <a:lumMod val="40000"/>
                <a:lumOff val="60000"/>
              </a:schemeClr>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842C25F1-6217-47F1-BD4E-AF45CF1C2096}"/>
              </a:ext>
            </a:extLst>
          </p:cNvPr>
          <p:cNvSpPr/>
          <p:nvPr/>
        </p:nvSpPr>
        <p:spPr>
          <a:xfrm>
            <a:off x="7303753" y="3782267"/>
            <a:ext cx="939551" cy="392906"/>
          </a:xfrm>
          <a:prstGeom prst="rect">
            <a:avLst/>
          </a:prstGeom>
          <a:pattFill prst="wdDnDiag">
            <a:fgClr>
              <a:schemeClr val="accent1">
                <a:lumMod val="40000"/>
                <a:lumOff val="60000"/>
              </a:schemeClr>
            </a:fgClr>
            <a:bgClr>
              <a:schemeClr val="bg1"/>
            </a:bgClr>
          </a:patt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ight Brace 17">
            <a:extLst>
              <a:ext uri="{FF2B5EF4-FFF2-40B4-BE49-F238E27FC236}">
                <a16:creationId xmlns:a16="http://schemas.microsoft.com/office/drawing/2014/main" id="{27BF1174-DDBF-4A7E-A2D1-9099903AA809}"/>
              </a:ext>
            </a:extLst>
          </p:cNvPr>
          <p:cNvSpPr/>
          <p:nvPr/>
        </p:nvSpPr>
        <p:spPr>
          <a:xfrm rot="5400000">
            <a:off x="4268706" y="711242"/>
            <a:ext cx="292557" cy="7544389"/>
          </a:xfrm>
          <a:prstGeom prst="rightBrace">
            <a:avLst>
              <a:gd name="adj1" fmla="val 77222"/>
              <a:gd name="adj2" fmla="val 50000"/>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 name="Rectangle 18">
            <a:extLst>
              <a:ext uri="{FF2B5EF4-FFF2-40B4-BE49-F238E27FC236}">
                <a16:creationId xmlns:a16="http://schemas.microsoft.com/office/drawing/2014/main" id="{F7B04674-3C03-468A-9356-BC0250254A1F}"/>
              </a:ext>
            </a:extLst>
          </p:cNvPr>
          <p:cNvSpPr/>
          <p:nvPr/>
        </p:nvSpPr>
        <p:spPr>
          <a:xfrm>
            <a:off x="3391002" y="4764847"/>
            <a:ext cx="2131636" cy="323165"/>
          </a:xfrm>
          <a:prstGeom prst="rect">
            <a:avLst/>
          </a:prstGeom>
        </p:spPr>
        <p:txBody>
          <a:bodyPr wrap="square">
            <a:spAutoFit/>
          </a:bodyPr>
          <a:lstStyle/>
          <a:p>
            <a:pPr algn="ctr">
              <a:spcAft>
                <a:spcPts val="900"/>
              </a:spcAft>
            </a:pPr>
            <a:r>
              <a:rPr lang="en-US" sz="1500" b="1" dirty="0">
                <a:solidFill>
                  <a:srgbClr val="C00000"/>
                </a:solidFill>
                <a:latin typeface="Arial" panose="020B0604020202020204" pitchFamily="34" charset="0"/>
                <a:ea typeface="Calibri" panose="020F0502020204030204" pitchFamily="34" charset="0"/>
                <a:cs typeface="Arial" panose="020B0604020202020204" pitchFamily="34" charset="0"/>
              </a:rPr>
              <a:t>Time horizon</a:t>
            </a:r>
          </a:p>
        </p:txBody>
      </p:sp>
    </p:spTree>
    <p:extLst>
      <p:ext uri="{BB962C8B-B14F-4D97-AF65-F5344CB8AC3E}">
        <p14:creationId xmlns:p14="http://schemas.microsoft.com/office/powerpoint/2010/main" val="2187722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wipe(left)">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animBg="1"/>
      <p:bldP spid="14" grpId="0" animBg="1"/>
      <p:bldP spid="15" grpId="0" animBg="1"/>
      <p:bldP spid="16" grpId="0" animBg="1"/>
      <p:bldP spid="17" grpId="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30628" y="188158"/>
            <a:ext cx="8751685"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chain versus process (1)</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10245"/>
            <a:ext cx="7258050" cy="854080"/>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Markov chain – static transitions</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Markov process – dynamic transitions</a:t>
            </a:r>
          </a:p>
        </p:txBody>
      </p:sp>
      <p:pic>
        <p:nvPicPr>
          <p:cNvPr id="4" name="Picture 3">
            <a:extLst>
              <a:ext uri="{FF2B5EF4-FFF2-40B4-BE49-F238E27FC236}">
                <a16:creationId xmlns:a16="http://schemas.microsoft.com/office/drawing/2014/main" id="{E7C6AC06-4E38-49B5-91AC-07036761B5A8}"/>
              </a:ext>
            </a:extLst>
          </p:cNvPr>
          <p:cNvPicPr>
            <a:picLocks noChangeAspect="1"/>
          </p:cNvPicPr>
          <p:nvPr/>
        </p:nvPicPr>
        <p:blipFill>
          <a:blip r:embed="rId2"/>
          <a:stretch>
            <a:fillRect/>
          </a:stretch>
        </p:blipFill>
        <p:spPr>
          <a:xfrm>
            <a:off x="671807" y="2944168"/>
            <a:ext cx="4399815" cy="1547046"/>
          </a:xfrm>
          <a:prstGeom prst="rect">
            <a:avLst/>
          </a:prstGeom>
        </p:spPr>
      </p:pic>
      <p:sp>
        <p:nvSpPr>
          <p:cNvPr id="6" name="TextBox 5">
            <a:extLst>
              <a:ext uri="{FF2B5EF4-FFF2-40B4-BE49-F238E27FC236}">
                <a16:creationId xmlns:a16="http://schemas.microsoft.com/office/drawing/2014/main" id="{49F2B403-E0BD-45D4-9370-49D75C8E1EA6}"/>
              </a:ext>
            </a:extLst>
          </p:cNvPr>
          <p:cNvSpPr txBox="1"/>
          <p:nvPr/>
        </p:nvSpPr>
        <p:spPr>
          <a:xfrm>
            <a:off x="1057577" y="2968747"/>
            <a:ext cx="360996" cy="246221"/>
          </a:xfrm>
          <a:prstGeom prst="rect">
            <a:avLst/>
          </a:prstGeom>
          <a:noFill/>
        </p:spPr>
        <p:txBody>
          <a:bodyPr wrap="none" rtlCol="0">
            <a:spAutoFit/>
          </a:bodyPr>
          <a:lstStyle/>
          <a:p>
            <a:r>
              <a:rPr lang="en-US" sz="1000" dirty="0"/>
              <a:t>tp1</a:t>
            </a:r>
          </a:p>
        </p:txBody>
      </p:sp>
      <p:sp>
        <p:nvSpPr>
          <p:cNvPr id="7" name="TextBox 6">
            <a:extLst>
              <a:ext uri="{FF2B5EF4-FFF2-40B4-BE49-F238E27FC236}">
                <a16:creationId xmlns:a16="http://schemas.microsoft.com/office/drawing/2014/main" id="{0E33739C-E5A2-4819-9DA9-795D652FD920}"/>
              </a:ext>
            </a:extLst>
          </p:cNvPr>
          <p:cNvSpPr txBox="1"/>
          <p:nvPr/>
        </p:nvSpPr>
        <p:spPr>
          <a:xfrm>
            <a:off x="1943401" y="3662539"/>
            <a:ext cx="375344" cy="253916"/>
          </a:xfrm>
          <a:prstGeom prst="rect">
            <a:avLst/>
          </a:prstGeom>
          <a:noFill/>
        </p:spPr>
        <p:txBody>
          <a:bodyPr wrap="square" rtlCol="0">
            <a:spAutoFit/>
          </a:bodyPr>
          <a:lstStyle/>
          <a:p>
            <a:r>
              <a:rPr lang="en-US" sz="1000" dirty="0"/>
              <a:t>tp2</a:t>
            </a:r>
          </a:p>
        </p:txBody>
      </p:sp>
      <p:sp>
        <p:nvSpPr>
          <p:cNvPr id="8" name="TextBox 7">
            <a:extLst>
              <a:ext uri="{FF2B5EF4-FFF2-40B4-BE49-F238E27FC236}">
                <a16:creationId xmlns:a16="http://schemas.microsoft.com/office/drawing/2014/main" id="{1498B962-B400-480B-9902-1A6597478A43}"/>
              </a:ext>
            </a:extLst>
          </p:cNvPr>
          <p:cNvSpPr txBox="1"/>
          <p:nvPr/>
        </p:nvSpPr>
        <p:spPr>
          <a:xfrm>
            <a:off x="2623822" y="4352714"/>
            <a:ext cx="375344" cy="253916"/>
          </a:xfrm>
          <a:prstGeom prst="rect">
            <a:avLst/>
          </a:prstGeom>
          <a:noFill/>
        </p:spPr>
        <p:txBody>
          <a:bodyPr wrap="square" rtlCol="0">
            <a:spAutoFit/>
          </a:bodyPr>
          <a:lstStyle/>
          <a:p>
            <a:r>
              <a:rPr lang="en-US" sz="1000" dirty="0"/>
              <a:t>tp3</a:t>
            </a:r>
          </a:p>
        </p:txBody>
      </p:sp>
      <p:sp>
        <p:nvSpPr>
          <p:cNvPr id="9" name="TextBox 8">
            <a:extLst>
              <a:ext uri="{FF2B5EF4-FFF2-40B4-BE49-F238E27FC236}">
                <a16:creationId xmlns:a16="http://schemas.microsoft.com/office/drawing/2014/main" id="{492CB20A-6B02-41A8-A0CC-2E42883C6903}"/>
              </a:ext>
            </a:extLst>
          </p:cNvPr>
          <p:cNvSpPr txBox="1"/>
          <p:nvPr/>
        </p:nvSpPr>
        <p:spPr>
          <a:xfrm>
            <a:off x="2459363" y="2995402"/>
            <a:ext cx="375344" cy="253916"/>
          </a:xfrm>
          <a:prstGeom prst="rect">
            <a:avLst/>
          </a:prstGeom>
          <a:noFill/>
        </p:spPr>
        <p:txBody>
          <a:bodyPr wrap="square" rtlCol="0">
            <a:spAutoFit/>
          </a:bodyPr>
          <a:lstStyle/>
          <a:p>
            <a:r>
              <a:rPr lang="en-US" sz="1000" dirty="0"/>
              <a:t>tp4</a:t>
            </a:r>
          </a:p>
        </p:txBody>
      </p:sp>
      <p:sp>
        <p:nvSpPr>
          <p:cNvPr id="10" name="TextBox 9">
            <a:extLst>
              <a:ext uri="{FF2B5EF4-FFF2-40B4-BE49-F238E27FC236}">
                <a16:creationId xmlns:a16="http://schemas.microsoft.com/office/drawing/2014/main" id="{22AC401B-3B49-41FC-B700-C96E53FB35D4}"/>
              </a:ext>
            </a:extLst>
          </p:cNvPr>
          <p:cNvSpPr txBox="1"/>
          <p:nvPr/>
        </p:nvSpPr>
        <p:spPr>
          <a:xfrm>
            <a:off x="1943401" y="3262109"/>
            <a:ext cx="375344" cy="253916"/>
          </a:xfrm>
          <a:prstGeom prst="rect">
            <a:avLst/>
          </a:prstGeom>
          <a:noFill/>
        </p:spPr>
        <p:txBody>
          <a:bodyPr wrap="square" rtlCol="0">
            <a:spAutoFit/>
          </a:bodyPr>
          <a:lstStyle/>
          <a:p>
            <a:r>
              <a:rPr lang="en-US" sz="1000" dirty="0"/>
              <a:t>tp5</a:t>
            </a:r>
          </a:p>
        </p:txBody>
      </p:sp>
      <p:sp>
        <p:nvSpPr>
          <p:cNvPr id="11" name="TextBox 10">
            <a:extLst>
              <a:ext uri="{FF2B5EF4-FFF2-40B4-BE49-F238E27FC236}">
                <a16:creationId xmlns:a16="http://schemas.microsoft.com/office/drawing/2014/main" id="{28D03A10-0C37-4CA8-BB5A-77C287AA0DE1}"/>
              </a:ext>
            </a:extLst>
          </p:cNvPr>
          <p:cNvSpPr txBox="1"/>
          <p:nvPr/>
        </p:nvSpPr>
        <p:spPr>
          <a:xfrm>
            <a:off x="3345188" y="3400609"/>
            <a:ext cx="375344" cy="253916"/>
          </a:xfrm>
          <a:prstGeom prst="rect">
            <a:avLst/>
          </a:prstGeom>
          <a:noFill/>
        </p:spPr>
        <p:txBody>
          <a:bodyPr wrap="square" rtlCol="0">
            <a:spAutoFit/>
          </a:bodyPr>
          <a:lstStyle/>
          <a:p>
            <a:r>
              <a:rPr lang="en-US" sz="1000" dirty="0"/>
              <a:t>tp6</a:t>
            </a:r>
          </a:p>
        </p:txBody>
      </p:sp>
      <p:sp>
        <p:nvSpPr>
          <p:cNvPr id="12" name="TextBox 11">
            <a:extLst>
              <a:ext uri="{FF2B5EF4-FFF2-40B4-BE49-F238E27FC236}">
                <a16:creationId xmlns:a16="http://schemas.microsoft.com/office/drawing/2014/main" id="{C1C42A73-0D99-48A5-9128-D3280ED08112}"/>
              </a:ext>
            </a:extLst>
          </p:cNvPr>
          <p:cNvSpPr txBox="1"/>
          <p:nvPr/>
        </p:nvSpPr>
        <p:spPr>
          <a:xfrm>
            <a:off x="3852547" y="2995402"/>
            <a:ext cx="375344" cy="253916"/>
          </a:xfrm>
          <a:prstGeom prst="rect">
            <a:avLst/>
          </a:prstGeom>
          <a:noFill/>
        </p:spPr>
        <p:txBody>
          <a:bodyPr wrap="square" rtlCol="0">
            <a:spAutoFit/>
          </a:bodyPr>
          <a:lstStyle/>
          <a:p>
            <a:r>
              <a:rPr lang="en-US" sz="1000" dirty="0"/>
              <a:t>tp7</a:t>
            </a:r>
          </a:p>
        </p:txBody>
      </p:sp>
    </p:spTree>
    <p:extLst>
      <p:ext uri="{BB962C8B-B14F-4D97-AF65-F5344CB8AC3E}">
        <p14:creationId xmlns:p14="http://schemas.microsoft.com/office/powerpoint/2010/main" val="3110568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99892" y="188158"/>
            <a:ext cx="8782422"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chain versus process (2)</a:t>
            </a:r>
          </a:p>
        </p:txBody>
      </p:sp>
      <p:sp>
        <p:nvSpPr>
          <p:cNvPr id="5" name="Rectangle 4">
            <a:extLst>
              <a:ext uri="{FF2B5EF4-FFF2-40B4-BE49-F238E27FC236}">
                <a16:creationId xmlns:a16="http://schemas.microsoft.com/office/drawing/2014/main" id="{30BEA1DA-E59D-452F-9A54-2C55789D8E7D}"/>
              </a:ext>
            </a:extLst>
          </p:cNvPr>
          <p:cNvSpPr/>
          <p:nvPr/>
        </p:nvSpPr>
        <p:spPr>
          <a:xfrm>
            <a:off x="571501" y="1410245"/>
            <a:ext cx="4660376" cy="854080"/>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Markov chain – static transitions</a:t>
            </a:r>
          </a:p>
          <a:p>
            <a:pPr>
              <a:spcAft>
                <a:spcPts val="900"/>
              </a:spcAft>
            </a:pPr>
            <a:r>
              <a:rPr lang="en-US" sz="2100" dirty="0">
                <a:solidFill>
                  <a:schemeClr val="tx2">
                    <a:lumMod val="10000"/>
                    <a:lumOff val="90000"/>
                  </a:schemeClr>
                </a:solidFill>
                <a:latin typeface="Arial" panose="020B0604020202020204" pitchFamily="34" charset="0"/>
                <a:ea typeface="Calibri" panose="020F0502020204030204" pitchFamily="34" charset="0"/>
                <a:cs typeface="Arial" panose="020B0604020202020204" pitchFamily="34" charset="0"/>
              </a:rPr>
              <a:t>Markov process – dynamic transitions</a:t>
            </a:r>
          </a:p>
        </p:txBody>
      </p:sp>
      <p:pic>
        <p:nvPicPr>
          <p:cNvPr id="4" name="Picture 3">
            <a:extLst>
              <a:ext uri="{FF2B5EF4-FFF2-40B4-BE49-F238E27FC236}">
                <a16:creationId xmlns:a16="http://schemas.microsoft.com/office/drawing/2014/main" id="{E7C6AC06-4E38-49B5-91AC-07036761B5A8}"/>
              </a:ext>
            </a:extLst>
          </p:cNvPr>
          <p:cNvPicPr>
            <a:picLocks noChangeAspect="1"/>
          </p:cNvPicPr>
          <p:nvPr/>
        </p:nvPicPr>
        <p:blipFill>
          <a:blip r:embed="rId2"/>
          <a:stretch>
            <a:fillRect/>
          </a:stretch>
        </p:blipFill>
        <p:spPr>
          <a:xfrm>
            <a:off x="671807" y="2944168"/>
            <a:ext cx="4399815" cy="1547046"/>
          </a:xfrm>
          <a:prstGeom prst="rect">
            <a:avLst/>
          </a:prstGeom>
        </p:spPr>
      </p:pic>
      <p:sp>
        <p:nvSpPr>
          <p:cNvPr id="6" name="TextBox 5">
            <a:extLst>
              <a:ext uri="{FF2B5EF4-FFF2-40B4-BE49-F238E27FC236}">
                <a16:creationId xmlns:a16="http://schemas.microsoft.com/office/drawing/2014/main" id="{49F2B403-E0BD-45D4-9370-49D75C8E1EA6}"/>
              </a:ext>
            </a:extLst>
          </p:cNvPr>
          <p:cNvSpPr txBox="1"/>
          <p:nvPr/>
        </p:nvSpPr>
        <p:spPr>
          <a:xfrm>
            <a:off x="1057577" y="2968747"/>
            <a:ext cx="360996" cy="246221"/>
          </a:xfrm>
          <a:prstGeom prst="rect">
            <a:avLst/>
          </a:prstGeom>
          <a:noFill/>
        </p:spPr>
        <p:txBody>
          <a:bodyPr wrap="none" rtlCol="0">
            <a:spAutoFit/>
          </a:bodyPr>
          <a:lstStyle/>
          <a:p>
            <a:r>
              <a:rPr lang="en-US" sz="1000" dirty="0"/>
              <a:t>tp1</a:t>
            </a:r>
          </a:p>
        </p:txBody>
      </p:sp>
      <p:sp>
        <p:nvSpPr>
          <p:cNvPr id="7" name="TextBox 6">
            <a:extLst>
              <a:ext uri="{FF2B5EF4-FFF2-40B4-BE49-F238E27FC236}">
                <a16:creationId xmlns:a16="http://schemas.microsoft.com/office/drawing/2014/main" id="{0E33739C-E5A2-4819-9DA9-795D652FD920}"/>
              </a:ext>
            </a:extLst>
          </p:cNvPr>
          <p:cNvSpPr txBox="1"/>
          <p:nvPr/>
        </p:nvSpPr>
        <p:spPr>
          <a:xfrm>
            <a:off x="1943401" y="3662539"/>
            <a:ext cx="375344" cy="253916"/>
          </a:xfrm>
          <a:prstGeom prst="rect">
            <a:avLst/>
          </a:prstGeom>
          <a:noFill/>
        </p:spPr>
        <p:txBody>
          <a:bodyPr wrap="square" rtlCol="0">
            <a:spAutoFit/>
          </a:bodyPr>
          <a:lstStyle/>
          <a:p>
            <a:r>
              <a:rPr lang="en-US" sz="1000" dirty="0"/>
              <a:t>tp2</a:t>
            </a:r>
          </a:p>
        </p:txBody>
      </p:sp>
      <p:sp>
        <p:nvSpPr>
          <p:cNvPr id="8" name="TextBox 7">
            <a:extLst>
              <a:ext uri="{FF2B5EF4-FFF2-40B4-BE49-F238E27FC236}">
                <a16:creationId xmlns:a16="http://schemas.microsoft.com/office/drawing/2014/main" id="{1498B962-B400-480B-9902-1A6597478A43}"/>
              </a:ext>
            </a:extLst>
          </p:cNvPr>
          <p:cNvSpPr txBox="1"/>
          <p:nvPr/>
        </p:nvSpPr>
        <p:spPr>
          <a:xfrm>
            <a:off x="2623822" y="4352714"/>
            <a:ext cx="375344" cy="253916"/>
          </a:xfrm>
          <a:prstGeom prst="rect">
            <a:avLst/>
          </a:prstGeom>
          <a:noFill/>
        </p:spPr>
        <p:txBody>
          <a:bodyPr wrap="square" rtlCol="0">
            <a:spAutoFit/>
          </a:bodyPr>
          <a:lstStyle/>
          <a:p>
            <a:r>
              <a:rPr lang="en-US" sz="1000" dirty="0"/>
              <a:t>tp3</a:t>
            </a:r>
          </a:p>
        </p:txBody>
      </p:sp>
      <p:sp>
        <p:nvSpPr>
          <p:cNvPr id="9" name="TextBox 8">
            <a:extLst>
              <a:ext uri="{FF2B5EF4-FFF2-40B4-BE49-F238E27FC236}">
                <a16:creationId xmlns:a16="http://schemas.microsoft.com/office/drawing/2014/main" id="{492CB20A-6B02-41A8-A0CC-2E42883C6903}"/>
              </a:ext>
            </a:extLst>
          </p:cNvPr>
          <p:cNvSpPr txBox="1"/>
          <p:nvPr/>
        </p:nvSpPr>
        <p:spPr>
          <a:xfrm>
            <a:off x="2459363" y="2995402"/>
            <a:ext cx="375344" cy="253916"/>
          </a:xfrm>
          <a:prstGeom prst="rect">
            <a:avLst/>
          </a:prstGeom>
          <a:noFill/>
        </p:spPr>
        <p:txBody>
          <a:bodyPr wrap="square" rtlCol="0">
            <a:spAutoFit/>
          </a:bodyPr>
          <a:lstStyle/>
          <a:p>
            <a:r>
              <a:rPr lang="en-US" sz="1000" dirty="0"/>
              <a:t>tp4</a:t>
            </a:r>
          </a:p>
        </p:txBody>
      </p:sp>
      <p:sp>
        <p:nvSpPr>
          <p:cNvPr id="10" name="TextBox 9">
            <a:extLst>
              <a:ext uri="{FF2B5EF4-FFF2-40B4-BE49-F238E27FC236}">
                <a16:creationId xmlns:a16="http://schemas.microsoft.com/office/drawing/2014/main" id="{22AC401B-3B49-41FC-B700-C96E53FB35D4}"/>
              </a:ext>
            </a:extLst>
          </p:cNvPr>
          <p:cNvSpPr txBox="1"/>
          <p:nvPr/>
        </p:nvSpPr>
        <p:spPr>
          <a:xfrm>
            <a:off x="1943401" y="3262109"/>
            <a:ext cx="375344" cy="253916"/>
          </a:xfrm>
          <a:prstGeom prst="rect">
            <a:avLst/>
          </a:prstGeom>
          <a:noFill/>
        </p:spPr>
        <p:txBody>
          <a:bodyPr wrap="square" rtlCol="0">
            <a:spAutoFit/>
          </a:bodyPr>
          <a:lstStyle/>
          <a:p>
            <a:r>
              <a:rPr lang="en-US" sz="1000" dirty="0"/>
              <a:t>tp5</a:t>
            </a:r>
          </a:p>
        </p:txBody>
      </p:sp>
      <p:sp>
        <p:nvSpPr>
          <p:cNvPr id="11" name="TextBox 10">
            <a:extLst>
              <a:ext uri="{FF2B5EF4-FFF2-40B4-BE49-F238E27FC236}">
                <a16:creationId xmlns:a16="http://schemas.microsoft.com/office/drawing/2014/main" id="{28D03A10-0C37-4CA8-BB5A-77C287AA0DE1}"/>
              </a:ext>
            </a:extLst>
          </p:cNvPr>
          <p:cNvSpPr txBox="1"/>
          <p:nvPr/>
        </p:nvSpPr>
        <p:spPr>
          <a:xfrm>
            <a:off x="3345188" y="3400609"/>
            <a:ext cx="375344" cy="253916"/>
          </a:xfrm>
          <a:prstGeom prst="rect">
            <a:avLst/>
          </a:prstGeom>
          <a:noFill/>
        </p:spPr>
        <p:txBody>
          <a:bodyPr wrap="square" rtlCol="0">
            <a:spAutoFit/>
          </a:bodyPr>
          <a:lstStyle/>
          <a:p>
            <a:r>
              <a:rPr lang="en-US" sz="1000" dirty="0"/>
              <a:t>tp6</a:t>
            </a:r>
          </a:p>
        </p:txBody>
      </p:sp>
      <p:sp>
        <p:nvSpPr>
          <p:cNvPr id="12" name="TextBox 11">
            <a:extLst>
              <a:ext uri="{FF2B5EF4-FFF2-40B4-BE49-F238E27FC236}">
                <a16:creationId xmlns:a16="http://schemas.microsoft.com/office/drawing/2014/main" id="{C1C42A73-0D99-48A5-9128-D3280ED08112}"/>
              </a:ext>
            </a:extLst>
          </p:cNvPr>
          <p:cNvSpPr txBox="1"/>
          <p:nvPr/>
        </p:nvSpPr>
        <p:spPr>
          <a:xfrm>
            <a:off x="3852547" y="2995402"/>
            <a:ext cx="375344" cy="253916"/>
          </a:xfrm>
          <a:prstGeom prst="rect">
            <a:avLst/>
          </a:prstGeom>
          <a:noFill/>
        </p:spPr>
        <p:txBody>
          <a:bodyPr wrap="square" rtlCol="0">
            <a:spAutoFit/>
          </a:bodyPr>
          <a:lstStyle/>
          <a:p>
            <a:r>
              <a:rPr lang="en-US" sz="1000" dirty="0"/>
              <a:t>tp7</a:t>
            </a:r>
          </a:p>
        </p:txBody>
      </p:sp>
      <p:sp>
        <p:nvSpPr>
          <p:cNvPr id="13" name="Rectangle 12">
            <a:extLst>
              <a:ext uri="{FF2B5EF4-FFF2-40B4-BE49-F238E27FC236}">
                <a16:creationId xmlns:a16="http://schemas.microsoft.com/office/drawing/2014/main" id="{F4F54079-A83E-4CC4-9184-B6663762A988}"/>
              </a:ext>
            </a:extLst>
          </p:cNvPr>
          <p:cNvSpPr/>
          <p:nvPr/>
        </p:nvSpPr>
        <p:spPr>
          <a:xfrm>
            <a:off x="5691433" y="2557629"/>
            <a:ext cx="2877533" cy="1823576"/>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Transition probabilities remain static</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If tp1 = 0.90 is cycle 1, then tp1 = 0.90 in cycle 2</a:t>
            </a:r>
          </a:p>
        </p:txBody>
      </p:sp>
    </p:spTree>
    <p:extLst>
      <p:ext uri="{BB962C8B-B14F-4D97-AF65-F5344CB8AC3E}">
        <p14:creationId xmlns:p14="http://schemas.microsoft.com/office/powerpoint/2010/main" val="1567965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title"/>
          </p:nvPr>
        </p:nvSpPr>
        <p:spPr>
          <a:xfrm>
            <a:off x="571500" y="513787"/>
            <a:ext cx="7886700" cy="482342"/>
          </a:xfrm>
        </p:spPr>
        <p:txBody>
          <a:bodyPr>
            <a:normAutofit/>
          </a:bodyPr>
          <a:lstStyle/>
          <a:p>
            <a:pPr algn="l"/>
            <a:r>
              <a:rPr lang="en-US" sz="3000" dirty="0">
                <a:solidFill>
                  <a:schemeClr val="tx1">
                    <a:lumMod val="65000"/>
                    <a:lumOff val="35000"/>
                  </a:schemeClr>
                </a:solidFill>
                <a:latin typeface="Arial" panose="020B0604020202020204" pitchFamily="34" charset="0"/>
                <a:cs typeface="Arial" panose="020B0604020202020204" pitchFamily="34" charset="0"/>
              </a:rPr>
              <a:t>Markov chain versus process (3)</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10245"/>
            <a:ext cx="7258050" cy="854080"/>
          </a:xfrm>
          <a:prstGeom prst="rect">
            <a:avLst/>
          </a:prstGeom>
        </p:spPr>
        <p:txBody>
          <a:bodyPr wrap="square">
            <a:spAutoFit/>
          </a:bodyPr>
          <a:lstStyle/>
          <a:p>
            <a:pPr>
              <a:spcAft>
                <a:spcPts val="900"/>
              </a:spcAft>
            </a:pPr>
            <a:r>
              <a:rPr lang="en-US" sz="2100" dirty="0">
                <a:solidFill>
                  <a:schemeClr val="tx2">
                    <a:lumMod val="10000"/>
                    <a:lumOff val="90000"/>
                  </a:schemeClr>
                </a:solidFill>
                <a:latin typeface="Arial" panose="020B0604020202020204" pitchFamily="34" charset="0"/>
                <a:ea typeface="Calibri" panose="020F0502020204030204" pitchFamily="34" charset="0"/>
                <a:cs typeface="Arial" panose="020B0604020202020204" pitchFamily="34" charset="0"/>
              </a:rPr>
              <a:t>Markov chain – static transitions</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Markov process – dynamic transitions</a:t>
            </a:r>
          </a:p>
        </p:txBody>
      </p:sp>
      <p:pic>
        <p:nvPicPr>
          <p:cNvPr id="4" name="Picture 3">
            <a:extLst>
              <a:ext uri="{FF2B5EF4-FFF2-40B4-BE49-F238E27FC236}">
                <a16:creationId xmlns:a16="http://schemas.microsoft.com/office/drawing/2014/main" id="{E7C6AC06-4E38-49B5-91AC-07036761B5A8}"/>
              </a:ext>
            </a:extLst>
          </p:cNvPr>
          <p:cNvPicPr>
            <a:picLocks noChangeAspect="1"/>
          </p:cNvPicPr>
          <p:nvPr/>
        </p:nvPicPr>
        <p:blipFill>
          <a:blip r:embed="rId2"/>
          <a:stretch>
            <a:fillRect/>
          </a:stretch>
        </p:blipFill>
        <p:spPr>
          <a:xfrm>
            <a:off x="671807" y="2944168"/>
            <a:ext cx="4399815" cy="1547046"/>
          </a:xfrm>
          <a:prstGeom prst="rect">
            <a:avLst/>
          </a:prstGeom>
        </p:spPr>
      </p:pic>
      <p:sp>
        <p:nvSpPr>
          <p:cNvPr id="6" name="TextBox 5">
            <a:extLst>
              <a:ext uri="{FF2B5EF4-FFF2-40B4-BE49-F238E27FC236}">
                <a16:creationId xmlns:a16="http://schemas.microsoft.com/office/drawing/2014/main" id="{49F2B403-E0BD-45D4-9370-49D75C8E1EA6}"/>
              </a:ext>
            </a:extLst>
          </p:cNvPr>
          <p:cNvSpPr txBox="1"/>
          <p:nvPr/>
        </p:nvSpPr>
        <p:spPr>
          <a:xfrm>
            <a:off x="1057577" y="2968747"/>
            <a:ext cx="360996" cy="246221"/>
          </a:xfrm>
          <a:prstGeom prst="rect">
            <a:avLst/>
          </a:prstGeom>
          <a:noFill/>
        </p:spPr>
        <p:txBody>
          <a:bodyPr wrap="none" rtlCol="0">
            <a:spAutoFit/>
          </a:bodyPr>
          <a:lstStyle/>
          <a:p>
            <a:r>
              <a:rPr lang="en-US" sz="1000" dirty="0"/>
              <a:t>tp1</a:t>
            </a:r>
          </a:p>
        </p:txBody>
      </p:sp>
      <p:sp>
        <p:nvSpPr>
          <p:cNvPr id="7" name="TextBox 6">
            <a:extLst>
              <a:ext uri="{FF2B5EF4-FFF2-40B4-BE49-F238E27FC236}">
                <a16:creationId xmlns:a16="http://schemas.microsoft.com/office/drawing/2014/main" id="{0E33739C-E5A2-4819-9DA9-795D652FD920}"/>
              </a:ext>
            </a:extLst>
          </p:cNvPr>
          <p:cNvSpPr txBox="1"/>
          <p:nvPr/>
        </p:nvSpPr>
        <p:spPr>
          <a:xfrm>
            <a:off x="1943401" y="3662539"/>
            <a:ext cx="375344" cy="253916"/>
          </a:xfrm>
          <a:prstGeom prst="rect">
            <a:avLst/>
          </a:prstGeom>
          <a:noFill/>
        </p:spPr>
        <p:txBody>
          <a:bodyPr wrap="square" rtlCol="0">
            <a:spAutoFit/>
          </a:bodyPr>
          <a:lstStyle/>
          <a:p>
            <a:r>
              <a:rPr lang="en-US" sz="1000" dirty="0"/>
              <a:t>tp2</a:t>
            </a:r>
          </a:p>
        </p:txBody>
      </p:sp>
      <p:sp>
        <p:nvSpPr>
          <p:cNvPr id="8" name="TextBox 7">
            <a:extLst>
              <a:ext uri="{FF2B5EF4-FFF2-40B4-BE49-F238E27FC236}">
                <a16:creationId xmlns:a16="http://schemas.microsoft.com/office/drawing/2014/main" id="{1498B962-B400-480B-9902-1A6597478A43}"/>
              </a:ext>
            </a:extLst>
          </p:cNvPr>
          <p:cNvSpPr txBox="1"/>
          <p:nvPr/>
        </p:nvSpPr>
        <p:spPr>
          <a:xfrm>
            <a:off x="2623822" y="4352714"/>
            <a:ext cx="375344" cy="253916"/>
          </a:xfrm>
          <a:prstGeom prst="rect">
            <a:avLst/>
          </a:prstGeom>
          <a:noFill/>
        </p:spPr>
        <p:txBody>
          <a:bodyPr wrap="square" rtlCol="0">
            <a:spAutoFit/>
          </a:bodyPr>
          <a:lstStyle/>
          <a:p>
            <a:r>
              <a:rPr lang="en-US" sz="1000" dirty="0"/>
              <a:t>tp3</a:t>
            </a:r>
          </a:p>
        </p:txBody>
      </p:sp>
      <p:sp>
        <p:nvSpPr>
          <p:cNvPr id="9" name="TextBox 8">
            <a:extLst>
              <a:ext uri="{FF2B5EF4-FFF2-40B4-BE49-F238E27FC236}">
                <a16:creationId xmlns:a16="http://schemas.microsoft.com/office/drawing/2014/main" id="{492CB20A-6B02-41A8-A0CC-2E42883C6903}"/>
              </a:ext>
            </a:extLst>
          </p:cNvPr>
          <p:cNvSpPr txBox="1"/>
          <p:nvPr/>
        </p:nvSpPr>
        <p:spPr>
          <a:xfrm>
            <a:off x="2459363" y="2995402"/>
            <a:ext cx="375344" cy="253916"/>
          </a:xfrm>
          <a:prstGeom prst="rect">
            <a:avLst/>
          </a:prstGeom>
          <a:noFill/>
        </p:spPr>
        <p:txBody>
          <a:bodyPr wrap="square" rtlCol="0">
            <a:spAutoFit/>
          </a:bodyPr>
          <a:lstStyle/>
          <a:p>
            <a:r>
              <a:rPr lang="en-US" sz="1000" dirty="0"/>
              <a:t>tp4</a:t>
            </a:r>
          </a:p>
        </p:txBody>
      </p:sp>
      <p:sp>
        <p:nvSpPr>
          <p:cNvPr id="10" name="TextBox 9">
            <a:extLst>
              <a:ext uri="{FF2B5EF4-FFF2-40B4-BE49-F238E27FC236}">
                <a16:creationId xmlns:a16="http://schemas.microsoft.com/office/drawing/2014/main" id="{22AC401B-3B49-41FC-B700-C96E53FB35D4}"/>
              </a:ext>
            </a:extLst>
          </p:cNvPr>
          <p:cNvSpPr txBox="1"/>
          <p:nvPr/>
        </p:nvSpPr>
        <p:spPr>
          <a:xfrm>
            <a:off x="1943401" y="3262109"/>
            <a:ext cx="375344" cy="253916"/>
          </a:xfrm>
          <a:prstGeom prst="rect">
            <a:avLst/>
          </a:prstGeom>
          <a:noFill/>
        </p:spPr>
        <p:txBody>
          <a:bodyPr wrap="square" rtlCol="0">
            <a:spAutoFit/>
          </a:bodyPr>
          <a:lstStyle/>
          <a:p>
            <a:r>
              <a:rPr lang="en-US" sz="1000" dirty="0"/>
              <a:t>tp5</a:t>
            </a:r>
          </a:p>
        </p:txBody>
      </p:sp>
      <p:sp>
        <p:nvSpPr>
          <p:cNvPr id="11" name="TextBox 10">
            <a:extLst>
              <a:ext uri="{FF2B5EF4-FFF2-40B4-BE49-F238E27FC236}">
                <a16:creationId xmlns:a16="http://schemas.microsoft.com/office/drawing/2014/main" id="{28D03A10-0C37-4CA8-BB5A-77C287AA0DE1}"/>
              </a:ext>
            </a:extLst>
          </p:cNvPr>
          <p:cNvSpPr txBox="1"/>
          <p:nvPr/>
        </p:nvSpPr>
        <p:spPr>
          <a:xfrm>
            <a:off x="3345188" y="3400609"/>
            <a:ext cx="375344" cy="253916"/>
          </a:xfrm>
          <a:prstGeom prst="rect">
            <a:avLst/>
          </a:prstGeom>
          <a:noFill/>
        </p:spPr>
        <p:txBody>
          <a:bodyPr wrap="square" rtlCol="0">
            <a:spAutoFit/>
          </a:bodyPr>
          <a:lstStyle/>
          <a:p>
            <a:r>
              <a:rPr lang="en-US" sz="1000" dirty="0"/>
              <a:t>tp6</a:t>
            </a:r>
          </a:p>
        </p:txBody>
      </p:sp>
      <p:sp>
        <p:nvSpPr>
          <p:cNvPr id="12" name="TextBox 11">
            <a:extLst>
              <a:ext uri="{FF2B5EF4-FFF2-40B4-BE49-F238E27FC236}">
                <a16:creationId xmlns:a16="http://schemas.microsoft.com/office/drawing/2014/main" id="{C1C42A73-0D99-48A5-9128-D3280ED08112}"/>
              </a:ext>
            </a:extLst>
          </p:cNvPr>
          <p:cNvSpPr txBox="1"/>
          <p:nvPr/>
        </p:nvSpPr>
        <p:spPr>
          <a:xfrm>
            <a:off x="3852547" y="2995402"/>
            <a:ext cx="375344" cy="253916"/>
          </a:xfrm>
          <a:prstGeom prst="rect">
            <a:avLst/>
          </a:prstGeom>
          <a:noFill/>
        </p:spPr>
        <p:txBody>
          <a:bodyPr wrap="square" rtlCol="0">
            <a:spAutoFit/>
          </a:bodyPr>
          <a:lstStyle/>
          <a:p>
            <a:r>
              <a:rPr lang="en-US" sz="1000" dirty="0"/>
              <a:t>tp7</a:t>
            </a:r>
          </a:p>
        </p:txBody>
      </p:sp>
      <p:sp>
        <p:nvSpPr>
          <p:cNvPr id="13" name="Rectangle 12">
            <a:extLst>
              <a:ext uri="{FF2B5EF4-FFF2-40B4-BE49-F238E27FC236}">
                <a16:creationId xmlns:a16="http://schemas.microsoft.com/office/drawing/2014/main" id="{0AB3D49A-1F0A-4792-AC0A-91C3B3349A7F}"/>
              </a:ext>
            </a:extLst>
          </p:cNvPr>
          <p:cNvSpPr/>
          <p:nvPr/>
        </p:nvSpPr>
        <p:spPr>
          <a:xfrm>
            <a:off x="5672547" y="2338780"/>
            <a:ext cx="2877533" cy="2146742"/>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Transition probabilities change from cycle to cycle</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Although tp1 = 0.90 is cycle 1, tp1 = 0.85 in cycle 2</a:t>
            </a:r>
          </a:p>
        </p:txBody>
      </p:sp>
    </p:spTree>
    <p:extLst>
      <p:ext uri="{BB962C8B-B14F-4D97-AF65-F5344CB8AC3E}">
        <p14:creationId xmlns:p14="http://schemas.microsoft.com/office/powerpoint/2010/main" val="840369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title"/>
          </p:nvPr>
        </p:nvSpPr>
        <p:spPr>
          <a:xfrm>
            <a:off x="571500" y="513787"/>
            <a:ext cx="7886700" cy="482342"/>
          </a:xfrm>
        </p:spPr>
        <p:txBody>
          <a:bodyPr>
            <a:normAutofit/>
          </a:bodyPr>
          <a:lstStyle/>
          <a:p>
            <a:pPr algn="l"/>
            <a:r>
              <a:rPr lang="en-US" sz="3000" dirty="0">
                <a:solidFill>
                  <a:schemeClr val="tx1">
                    <a:lumMod val="65000"/>
                    <a:lumOff val="35000"/>
                  </a:schemeClr>
                </a:solidFill>
                <a:latin typeface="Arial" panose="020B0604020202020204" pitchFamily="34" charset="0"/>
                <a:cs typeface="Arial" panose="020B0604020202020204" pitchFamily="34" charset="0"/>
              </a:rPr>
              <a:t>Markov chain versus process (4)</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10245"/>
            <a:ext cx="7258050" cy="854080"/>
          </a:xfrm>
          <a:prstGeom prst="rect">
            <a:avLst/>
          </a:prstGeom>
        </p:spPr>
        <p:txBody>
          <a:bodyPr wrap="square">
            <a:spAutoFit/>
          </a:bodyPr>
          <a:lstStyle/>
          <a:p>
            <a:pPr>
              <a:spcAft>
                <a:spcPts val="900"/>
              </a:spcAft>
            </a:pPr>
            <a:r>
              <a:rPr lang="en-US" sz="2100" dirty="0">
                <a:solidFill>
                  <a:schemeClr val="tx2">
                    <a:lumMod val="10000"/>
                    <a:lumOff val="90000"/>
                  </a:schemeClr>
                </a:solidFill>
                <a:latin typeface="Arial" panose="020B0604020202020204" pitchFamily="34" charset="0"/>
                <a:ea typeface="Calibri" panose="020F0502020204030204" pitchFamily="34" charset="0"/>
                <a:cs typeface="Arial" panose="020B0604020202020204" pitchFamily="34" charset="0"/>
              </a:rPr>
              <a:t>Markov chain – static transitions</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Markov process – dynamic transitions</a:t>
            </a:r>
          </a:p>
        </p:txBody>
      </p:sp>
      <p:pic>
        <p:nvPicPr>
          <p:cNvPr id="4" name="Picture 3">
            <a:extLst>
              <a:ext uri="{FF2B5EF4-FFF2-40B4-BE49-F238E27FC236}">
                <a16:creationId xmlns:a16="http://schemas.microsoft.com/office/drawing/2014/main" id="{E7C6AC06-4E38-49B5-91AC-07036761B5A8}"/>
              </a:ext>
            </a:extLst>
          </p:cNvPr>
          <p:cNvPicPr>
            <a:picLocks noChangeAspect="1"/>
          </p:cNvPicPr>
          <p:nvPr/>
        </p:nvPicPr>
        <p:blipFill>
          <a:blip r:embed="rId2"/>
          <a:stretch>
            <a:fillRect/>
          </a:stretch>
        </p:blipFill>
        <p:spPr>
          <a:xfrm>
            <a:off x="671807" y="2944168"/>
            <a:ext cx="4399815" cy="1547046"/>
          </a:xfrm>
          <a:prstGeom prst="rect">
            <a:avLst/>
          </a:prstGeom>
        </p:spPr>
      </p:pic>
      <p:sp>
        <p:nvSpPr>
          <p:cNvPr id="6" name="TextBox 5">
            <a:extLst>
              <a:ext uri="{FF2B5EF4-FFF2-40B4-BE49-F238E27FC236}">
                <a16:creationId xmlns:a16="http://schemas.microsoft.com/office/drawing/2014/main" id="{49F2B403-E0BD-45D4-9370-49D75C8E1EA6}"/>
              </a:ext>
            </a:extLst>
          </p:cNvPr>
          <p:cNvSpPr txBox="1"/>
          <p:nvPr/>
        </p:nvSpPr>
        <p:spPr>
          <a:xfrm>
            <a:off x="1057577" y="2968747"/>
            <a:ext cx="360996" cy="246221"/>
          </a:xfrm>
          <a:prstGeom prst="rect">
            <a:avLst/>
          </a:prstGeom>
          <a:noFill/>
        </p:spPr>
        <p:txBody>
          <a:bodyPr wrap="none" rtlCol="0">
            <a:spAutoFit/>
          </a:bodyPr>
          <a:lstStyle/>
          <a:p>
            <a:r>
              <a:rPr lang="en-US" sz="1000" dirty="0"/>
              <a:t>tp1</a:t>
            </a:r>
          </a:p>
        </p:txBody>
      </p:sp>
      <p:sp>
        <p:nvSpPr>
          <p:cNvPr id="7" name="TextBox 6">
            <a:extLst>
              <a:ext uri="{FF2B5EF4-FFF2-40B4-BE49-F238E27FC236}">
                <a16:creationId xmlns:a16="http://schemas.microsoft.com/office/drawing/2014/main" id="{0E33739C-E5A2-4819-9DA9-795D652FD920}"/>
              </a:ext>
            </a:extLst>
          </p:cNvPr>
          <p:cNvSpPr txBox="1"/>
          <p:nvPr/>
        </p:nvSpPr>
        <p:spPr>
          <a:xfrm>
            <a:off x="1943401" y="3662539"/>
            <a:ext cx="375344" cy="253916"/>
          </a:xfrm>
          <a:prstGeom prst="rect">
            <a:avLst/>
          </a:prstGeom>
          <a:noFill/>
        </p:spPr>
        <p:txBody>
          <a:bodyPr wrap="square" rtlCol="0">
            <a:spAutoFit/>
          </a:bodyPr>
          <a:lstStyle/>
          <a:p>
            <a:r>
              <a:rPr lang="en-US" sz="1000" dirty="0"/>
              <a:t>tp2</a:t>
            </a:r>
          </a:p>
        </p:txBody>
      </p:sp>
      <p:sp>
        <p:nvSpPr>
          <p:cNvPr id="8" name="TextBox 7">
            <a:extLst>
              <a:ext uri="{FF2B5EF4-FFF2-40B4-BE49-F238E27FC236}">
                <a16:creationId xmlns:a16="http://schemas.microsoft.com/office/drawing/2014/main" id="{1498B962-B400-480B-9902-1A6597478A43}"/>
              </a:ext>
            </a:extLst>
          </p:cNvPr>
          <p:cNvSpPr txBox="1"/>
          <p:nvPr/>
        </p:nvSpPr>
        <p:spPr>
          <a:xfrm>
            <a:off x="2623822" y="4352714"/>
            <a:ext cx="375344" cy="253916"/>
          </a:xfrm>
          <a:prstGeom prst="rect">
            <a:avLst/>
          </a:prstGeom>
          <a:noFill/>
        </p:spPr>
        <p:txBody>
          <a:bodyPr wrap="square" rtlCol="0">
            <a:spAutoFit/>
          </a:bodyPr>
          <a:lstStyle/>
          <a:p>
            <a:r>
              <a:rPr lang="en-US" sz="1000" dirty="0"/>
              <a:t>tp3</a:t>
            </a:r>
          </a:p>
        </p:txBody>
      </p:sp>
      <p:sp>
        <p:nvSpPr>
          <p:cNvPr id="9" name="TextBox 8">
            <a:extLst>
              <a:ext uri="{FF2B5EF4-FFF2-40B4-BE49-F238E27FC236}">
                <a16:creationId xmlns:a16="http://schemas.microsoft.com/office/drawing/2014/main" id="{492CB20A-6B02-41A8-A0CC-2E42883C6903}"/>
              </a:ext>
            </a:extLst>
          </p:cNvPr>
          <p:cNvSpPr txBox="1"/>
          <p:nvPr/>
        </p:nvSpPr>
        <p:spPr>
          <a:xfrm>
            <a:off x="2459363" y="2995402"/>
            <a:ext cx="375344" cy="253916"/>
          </a:xfrm>
          <a:prstGeom prst="rect">
            <a:avLst/>
          </a:prstGeom>
          <a:noFill/>
        </p:spPr>
        <p:txBody>
          <a:bodyPr wrap="square" rtlCol="0">
            <a:spAutoFit/>
          </a:bodyPr>
          <a:lstStyle/>
          <a:p>
            <a:r>
              <a:rPr lang="en-US" sz="1000" dirty="0"/>
              <a:t>tp4</a:t>
            </a:r>
          </a:p>
        </p:txBody>
      </p:sp>
      <p:sp>
        <p:nvSpPr>
          <p:cNvPr id="10" name="TextBox 9">
            <a:extLst>
              <a:ext uri="{FF2B5EF4-FFF2-40B4-BE49-F238E27FC236}">
                <a16:creationId xmlns:a16="http://schemas.microsoft.com/office/drawing/2014/main" id="{22AC401B-3B49-41FC-B700-C96E53FB35D4}"/>
              </a:ext>
            </a:extLst>
          </p:cNvPr>
          <p:cNvSpPr txBox="1"/>
          <p:nvPr/>
        </p:nvSpPr>
        <p:spPr>
          <a:xfrm>
            <a:off x="1943401" y="3262109"/>
            <a:ext cx="375344" cy="253916"/>
          </a:xfrm>
          <a:prstGeom prst="rect">
            <a:avLst/>
          </a:prstGeom>
          <a:noFill/>
        </p:spPr>
        <p:txBody>
          <a:bodyPr wrap="square" rtlCol="0">
            <a:spAutoFit/>
          </a:bodyPr>
          <a:lstStyle/>
          <a:p>
            <a:r>
              <a:rPr lang="en-US" sz="1000" dirty="0"/>
              <a:t>tp5</a:t>
            </a:r>
          </a:p>
        </p:txBody>
      </p:sp>
      <p:sp>
        <p:nvSpPr>
          <p:cNvPr id="11" name="TextBox 10">
            <a:extLst>
              <a:ext uri="{FF2B5EF4-FFF2-40B4-BE49-F238E27FC236}">
                <a16:creationId xmlns:a16="http://schemas.microsoft.com/office/drawing/2014/main" id="{28D03A10-0C37-4CA8-BB5A-77C287AA0DE1}"/>
              </a:ext>
            </a:extLst>
          </p:cNvPr>
          <p:cNvSpPr txBox="1"/>
          <p:nvPr/>
        </p:nvSpPr>
        <p:spPr>
          <a:xfrm>
            <a:off x="3345188" y="3400609"/>
            <a:ext cx="375344" cy="253916"/>
          </a:xfrm>
          <a:prstGeom prst="rect">
            <a:avLst/>
          </a:prstGeom>
          <a:noFill/>
        </p:spPr>
        <p:txBody>
          <a:bodyPr wrap="square" rtlCol="0">
            <a:spAutoFit/>
          </a:bodyPr>
          <a:lstStyle/>
          <a:p>
            <a:r>
              <a:rPr lang="en-US" sz="1000" dirty="0"/>
              <a:t>tp6</a:t>
            </a:r>
          </a:p>
        </p:txBody>
      </p:sp>
      <p:sp>
        <p:nvSpPr>
          <p:cNvPr id="12" name="TextBox 11">
            <a:extLst>
              <a:ext uri="{FF2B5EF4-FFF2-40B4-BE49-F238E27FC236}">
                <a16:creationId xmlns:a16="http://schemas.microsoft.com/office/drawing/2014/main" id="{C1C42A73-0D99-48A5-9128-D3280ED08112}"/>
              </a:ext>
            </a:extLst>
          </p:cNvPr>
          <p:cNvSpPr txBox="1"/>
          <p:nvPr/>
        </p:nvSpPr>
        <p:spPr>
          <a:xfrm>
            <a:off x="3852547" y="2995402"/>
            <a:ext cx="375344" cy="253916"/>
          </a:xfrm>
          <a:prstGeom prst="rect">
            <a:avLst/>
          </a:prstGeom>
          <a:noFill/>
        </p:spPr>
        <p:txBody>
          <a:bodyPr wrap="square" rtlCol="0">
            <a:spAutoFit/>
          </a:bodyPr>
          <a:lstStyle/>
          <a:p>
            <a:r>
              <a:rPr lang="en-US" sz="1000" dirty="0"/>
              <a:t>tp7</a:t>
            </a:r>
          </a:p>
        </p:txBody>
      </p:sp>
      <p:sp>
        <p:nvSpPr>
          <p:cNvPr id="13" name="Rectangle 12">
            <a:extLst>
              <a:ext uri="{FF2B5EF4-FFF2-40B4-BE49-F238E27FC236}">
                <a16:creationId xmlns:a16="http://schemas.microsoft.com/office/drawing/2014/main" id="{0AB3D49A-1F0A-4792-AC0A-91C3B3349A7F}"/>
              </a:ext>
            </a:extLst>
          </p:cNvPr>
          <p:cNvSpPr/>
          <p:nvPr/>
        </p:nvSpPr>
        <p:spPr>
          <a:xfrm>
            <a:off x="5672547" y="2338780"/>
            <a:ext cx="3193362" cy="1384995"/>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This is useful when the  cohort will have a lower survival over a long period of time</a:t>
            </a:r>
          </a:p>
        </p:txBody>
      </p:sp>
    </p:spTree>
    <p:extLst>
      <p:ext uri="{BB962C8B-B14F-4D97-AF65-F5344CB8AC3E}">
        <p14:creationId xmlns:p14="http://schemas.microsoft.com/office/powerpoint/2010/main" val="3508966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55D1F0-DFBB-3145-A358-9FDAD5CE9E1E}"/>
              </a:ext>
            </a:extLst>
          </p:cNvPr>
          <p:cNvSpPr txBox="1"/>
          <p:nvPr/>
        </p:nvSpPr>
        <p:spPr>
          <a:xfrm>
            <a:off x="498949" y="1972487"/>
            <a:ext cx="3832127" cy="1107996"/>
          </a:xfrm>
          <a:prstGeom prst="rect">
            <a:avLst/>
          </a:prstGeom>
          <a:noFill/>
        </p:spPr>
        <p:txBody>
          <a:bodyPr wrap="square" rtlCol="0">
            <a:spAutoFit/>
          </a:bodyPr>
          <a:lstStyle/>
          <a:p>
            <a:r>
              <a:rPr lang="en-US" sz="3300" dirty="0">
                <a:solidFill>
                  <a:schemeClr val="bg1"/>
                </a:solidFill>
                <a:latin typeface="Arial" panose="020B0604020202020204" pitchFamily="34" charset="0"/>
                <a:cs typeface="Arial" panose="020B0604020202020204" pitchFamily="34" charset="0"/>
              </a:rPr>
              <a:t>Aside: Estimating probabilities</a:t>
            </a:r>
          </a:p>
        </p:txBody>
      </p:sp>
      <p:sp>
        <p:nvSpPr>
          <p:cNvPr id="4" name="Rectangle 3">
            <a:extLst>
              <a:ext uri="{FF2B5EF4-FFF2-40B4-BE49-F238E27FC236}">
                <a16:creationId xmlns:a16="http://schemas.microsoft.com/office/drawing/2014/main" id="{F09E48FE-8001-43F0-8632-10865CFEBD3C}"/>
              </a:ext>
            </a:extLst>
          </p:cNvPr>
          <p:cNvSpPr/>
          <p:nvPr/>
        </p:nvSpPr>
        <p:spPr>
          <a:xfrm>
            <a:off x="4888342" y="2203320"/>
            <a:ext cx="3866225" cy="646331"/>
          </a:xfrm>
          <a:prstGeom prst="rect">
            <a:avLst/>
          </a:prstGeom>
        </p:spPr>
        <p:txBody>
          <a:bodyPr wrap="square">
            <a:spAutoFit/>
          </a:bodyPr>
          <a:lstStyle/>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Using existing studies to estimate probabilities for decision models</a:t>
            </a:r>
          </a:p>
        </p:txBody>
      </p:sp>
    </p:spTree>
    <p:extLst>
      <p:ext uri="{BB962C8B-B14F-4D97-AF65-F5344CB8AC3E}">
        <p14:creationId xmlns:p14="http://schemas.microsoft.com/office/powerpoint/2010/main" val="4236768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38312" y="188158"/>
            <a:ext cx="8744001" cy="608855"/>
          </a:xfrm>
        </p:spPr>
        <p:txBody>
          <a:bodyPr>
            <a:normAutofit/>
          </a:bodyPr>
          <a:lstStyle/>
          <a:p>
            <a:pPr algn="l">
              <a:lnSpc>
                <a:spcPct val="100000"/>
              </a:lnSpc>
            </a:pPr>
            <a:r>
              <a:rPr lang="en-US" sz="2400" dirty="0">
                <a:solidFill>
                  <a:srgbClr val="006C92"/>
                </a:solidFill>
                <a:latin typeface="Arial" panose="020B0604020202020204" pitchFamily="34" charset="0"/>
                <a:cs typeface="Arial" panose="020B0604020202020204" pitchFamily="34" charset="0"/>
              </a:rPr>
              <a:t>Estimating transition probabilities (1)</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66806"/>
            <a:ext cx="7258050" cy="2908489"/>
          </a:xfrm>
          <a:prstGeom prst="rect">
            <a:avLst/>
          </a:prstGeom>
        </p:spPr>
        <p:txBody>
          <a:bodyPr wrap="square">
            <a:spAutoFit/>
          </a:bodyPr>
          <a:lstStyle/>
          <a:p>
            <a:pPr>
              <a:spcAft>
                <a:spcPts val="900"/>
              </a:spcAft>
            </a:pPr>
            <a:r>
              <a:rPr lang="en-US" sz="2100" b="1" dirty="0">
                <a:solidFill>
                  <a:schemeClr val="bg1"/>
                </a:solidFill>
                <a:latin typeface="Arial" panose="020B0604020202020204" pitchFamily="34" charset="0"/>
                <a:ea typeface="Calibri" panose="020F0502020204030204" pitchFamily="34" charset="0"/>
                <a:cs typeface="Arial" panose="020B0604020202020204" pitchFamily="34" charset="0"/>
              </a:rPr>
              <a:t>Rate</a:t>
            </a: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 – Instantaneous likelihood of transition at any point in time (e.g., 5 events per 100 Person Years)</a:t>
            </a:r>
          </a:p>
          <a:p>
            <a:pPr>
              <a:spcAft>
                <a:spcPts val="900"/>
              </a:spcAft>
            </a:pPr>
            <a:r>
              <a:rPr lang="en-US" sz="2100" b="1" dirty="0">
                <a:solidFill>
                  <a:schemeClr val="bg1"/>
                </a:solidFill>
                <a:latin typeface="Arial" panose="020B0604020202020204" pitchFamily="34" charset="0"/>
                <a:ea typeface="Calibri" panose="020F0502020204030204" pitchFamily="34" charset="0"/>
                <a:cs typeface="Arial" panose="020B0604020202020204" pitchFamily="34" charset="0"/>
              </a:rPr>
              <a:t>Probability</a:t>
            </a: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 – Proportion of a cohort that experiences the event over a specific period of time (e.g., 90% of patients had the event)</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To get the transition probabilities in a Markov model using an existing study, estimate the rate, then estimate the probability for the time of interest using the rate</a:t>
            </a:r>
          </a:p>
        </p:txBody>
      </p:sp>
    </p:spTree>
    <p:extLst>
      <p:ext uri="{BB962C8B-B14F-4D97-AF65-F5344CB8AC3E}">
        <p14:creationId xmlns:p14="http://schemas.microsoft.com/office/powerpoint/2010/main" val="3994469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07468" y="188158"/>
            <a:ext cx="8674845" cy="608855"/>
          </a:xfrm>
        </p:spPr>
        <p:txBody>
          <a:bodyPr>
            <a:normAutofit/>
          </a:bodyPr>
          <a:lstStyle/>
          <a:p>
            <a:pPr algn="l">
              <a:lnSpc>
                <a:spcPct val="100000"/>
              </a:lnSpc>
            </a:pPr>
            <a:r>
              <a:rPr lang="en-US" sz="2400" dirty="0">
                <a:solidFill>
                  <a:srgbClr val="006C92"/>
                </a:solidFill>
                <a:latin typeface="Arial" panose="020B0604020202020204" pitchFamily="34" charset="0"/>
                <a:cs typeface="Arial" panose="020B0604020202020204" pitchFamily="34" charset="0"/>
              </a:rPr>
              <a:t>Estimating transition probabilities (2)</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Estimating the probability from a study:</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Probability from study </a:t>
            </a: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Rate  Probability for model</a:t>
            </a:r>
            <a:endParaRPr lang="en-US" sz="21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059813-40B8-45D1-B619-50E4BD2E56D1}"/>
                  </a:ext>
                </a:extLst>
              </p:cNvPr>
              <p:cNvSpPr txBox="1"/>
              <p:nvPr/>
            </p:nvSpPr>
            <p:spPr>
              <a:xfrm>
                <a:off x="2985772" y="3684151"/>
                <a:ext cx="31872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𝑃𝑟𝑜𝑏𝑎𝑏𝑖𝑙𝑖𝑡𝑦</m:t>
                      </m:r>
                      <m:r>
                        <a:rPr lang="en-US" sz="2400" i="1" smtClean="0">
                          <a:solidFill>
                            <a:schemeClr val="bg1"/>
                          </a:solidFill>
                          <a:latin typeface="Cambria Math" panose="02040503050406030204" pitchFamily="18" charset="0"/>
                        </a:rPr>
                        <m:t>=1−</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𝑟𝑡</m:t>
                          </m:r>
                        </m:sup>
                      </m:sSup>
                    </m:oMath>
                  </m:oMathPara>
                </a14:m>
                <a:endParaRPr lang="en-US" sz="2400" dirty="0">
                  <a:solidFill>
                    <a:schemeClr val="bg1"/>
                  </a:solidFill>
                </a:endParaRPr>
              </a:p>
            </p:txBody>
          </p:sp>
        </mc:Choice>
        <mc:Fallback xmlns="">
          <p:sp>
            <p:nvSpPr>
              <p:cNvPr id="3" name="TextBox 2">
                <a:extLst>
                  <a:ext uri="{FF2B5EF4-FFF2-40B4-BE49-F238E27FC236}">
                    <a16:creationId xmlns:a16="http://schemas.microsoft.com/office/drawing/2014/main" id="{A3059813-40B8-45D1-B619-50E4BD2E56D1}"/>
                  </a:ext>
                </a:extLst>
              </p:cNvPr>
              <p:cNvSpPr txBox="1">
                <a:spLocks noRot="1" noChangeAspect="1" noMove="1" noResize="1" noEditPoints="1" noAdjustHandles="1" noChangeArrowheads="1" noChangeShapeType="1" noTextEdit="1"/>
              </p:cNvSpPr>
              <p:nvPr/>
            </p:nvSpPr>
            <p:spPr>
              <a:xfrm>
                <a:off x="2985772" y="3684151"/>
                <a:ext cx="3187219" cy="369332"/>
              </a:xfrm>
              <a:prstGeom prst="rect">
                <a:avLst/>
              </a:prstGeom>
              <a:blipFill>
                <a:blip r:embed="rId2"/>
                <a:stretch>
                  <a:fillRect l="-2868"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32C4FD-9891-4451-871E-7A0F7BEED16D}"/>
                  </a:ext>
                </a:extLst>
              </p:cNvPr>
              <p:cNvSpPr txBox="1"/>
              <p:nvPr/>
            </p:nvSpPr>
            <p:spPr>
              <a:xfrm>
                <a:off x="3308809" y="2741433"/>
                <a:ext cx="232871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𝑅𝑎𝑡𝑒</m:t>
                      </m:r>
                      <m:r>
                        <a:rPr lang="en-US" sz="2100" i="1" smtClean="0">
                          <a:solidFill>
                            <a:schemeClr val="bg1"/>
                          </a:solidFill>
                          <a:latin typeface="Cambria Math" panose="02040503050406030204" pitchFamily="18" charset="0"/>
                        </a:rPr>
                        <m:t>= </m:t>
                      </m:r>
                      <m:f>
                        <m:fPr>
                          <m:ctrlPr>
                            <a:rPr lang="en-US" sz="2100" i="1">
                              <a:solidFill>
                                <a:schemeClr val="bg1"/>
                              </a:solidFill>
                              <a:latin typeface="Cambria Math" panose="02040503050406030204" pitchFamily="18" charset="0"/>
                            </a:rPr>
                          </m:ctrlPr>
                        </m:fPr>
                        <m:num>
                          <m:r>
                            <a:rPr lang="en-US" sz="2100" i="1">
                              <a:solidFill>
                                <a:schemeClr val="bg1"/>
                              </a:solidFill>
                              <a:latin typeface="Cambria Math" panose="02040503050406030204" pitchFamily="18" charset="0"/>
                            </a:rPr>
                            <m:t>−</m:t>
                          </m:r>
                          <m:r>
                            <m:rPr>
                              <m:sty m:val="p"/>
                            </m:rPr>
                            <a:rPr lang="en-US" sz="2100">
                              <a:solidFill>
                                <a:schemeClr val="bg1"/>
                              </a:solidFill>
                              <a:latin typeface="Cambria Math" panose="02040503050406030204" pitchFamily="18" charset="0"/>
                            </a:rPr>
                            <m:t>ln</m:t>
                          </m:r>
                          <m:r>
                            <a:rPr lang="en-US" sz="2100" i="1">
                              <a:solidFill>
                                <a:schemeClr val="bg1"/>
                              </a:solidFill>
                              <a:latin typeface="Cambria Math" panose="02040503050406030204" pitchFamily="18" charset="0"/>
                            </a:rPr>
                            <m:t>⁡(1−</m:t>
                          </m:r>
                          <m:r>
                            <a:rPr lang="en-US" sz="2100" i="1">
                              <a:solidFill>
                                <a:schemeClr val="bg1"/>
                              </a:solidFill>
                              <a:latin typeface="Cambria Math" panose="02040503050406030204" pitchFamily="18" charset="0"/>
                            </a:rPr>
                            <m:t>𝑝</m:t>
                          </m:r>
                          <m:r>
                            <a:rPr lang="en-US" sz="2100" i="1">
                              <a:solidFill>
                                <a:schemeClr val="bg1"/>
                              </a:solidFill>
                              <a:latin typeface="Cambria Math" panose="02040503050406030204" pitchFamily="18" charset="0"/>
                            </a:rPr>
                            <m:t>)</m:t>
                          </m:r>
                        </m:num>
                        <m:den>
                          <m:r>
                            <a:rPr lang="en-US" sz="2100" i="1">
                              <a:solidFill>
                                <a:schemeClr val="bg1"/>
                              </a:solidFill>
                              <a:latin typeface="Cambria Math" panose="02040503050406030204" pitchFamily="18" charset="0"/>
                            </a:rPr>
                            <m:t>𝑡</m:t>
                          </m:r>
                        </m:den>
                      </m:f>
                    </m:oMath>
                  </m:oMathPara>
                </a14:m>
                <a:endParaRPr lang="en-US" sz="2100" dirty="0">
                  <a:solidFill>
                    <a:schemeClr val="bg1"/>
                  </a:solidFill>
                </a:endParaRPr>
              </a:p>
            </p:txBody>
          </p:sp>
        </mc:Choice>
        <mc:Fallback xmlns="">
          <p:sp>
            <p:nvSpPr>
              <p:cNvPr id="4" name="TextBox 3">
                <a:extLst>
                  <a:ext uri="{FF2B5EF4-FFF2-40B4-BE49-F238E27FC236}">
                    <a16:creationId xmlns:a16="http://schemas.microsoft.com/office/drawing/2014/main" id="{4432C4FD-9891-4451-871E-7A0F7BEED16D}"/>
                  </a:ext>
                </a:extLst>
              </p:cNvPr>
              <p:cNvSpPr txBox="1">
                <a:spLocks noRot="1" noChangeAspect="1" noMove="1" noResize="1" noEditPoints="1" noAdjustHandles="1" noChangeArrowheads="1" noChangeShapeType="1" noTextEdit="1"/>
              </p:cNvSpPr>
              <p:nvPr/>
            </p:nvSpPr>
            <p:spPr>
              <a:xfrm>
                <a:off x="3308809" y="2741433"/>
                <a:ext cx="2328714" cy="615553"/>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E2F6911B-AF40-42E7-BB59-5C50A04A6B69}"/>
              </a:ext>
            </a:extLst>
          </p:cNvPr>
          <p:cNvSpPr txBox="1"/>
          <p:nvPr/>
        </p:nvSpPr>
        <p:spPr>
          <a:xfrm>
            <a:off x="261594" y="4171360"/>
            <a:ext cx="1225015" cy="784830"/>
          </a:xfrm>
          <a:prstGeom prst="rect">
            <a:avLst/>
          </a:prstGeom>
          <a:noFill/>
        </p:spPr>
        <p:txBody>
          <a:bodyPr wrap="none" rtlCol="0">
            <a:spAutoFit/>
          </a:bodyPr>
          <a:lstStyle/>
          <a:p>
            <a:r>
              <a:rPr lang="en-US" sz="1500" dirty="0">
                <a:solidFill>
                  <a:schemeClr val="bg1"/>
                </a:solidFill>
                <a:latin typeface="Arial" panose="020B0604020202020204" pitchFamily="34" charset="0"/>
                <a:cs typeface="Arial" panose="020B0604020202020204" pitchFamily="34" charset="0"/>
              </a:rPr>
              <a:t>p probability</a:t>
            </a:r>
          </a:p>
          <a:p>
            <a:r>
              <a:rPr lang="en-US" sz="1500" dirty="0">
                <a:solidFill>
                  <a:schemeClr val="bg1"/>
                </a:solidFill>
                <a:latin typeface="Arial" panose="020B0604020202020204" pitchFamily="34" charset="0"/>
                <a:cs typeface="Arial" panose="020B0604020202020204" pitchFamily="34" charset="0"/>
              </a:rPr>
              <a:t>t time</a:t>
            </a:r>
          </a:p>
          <a:p>
            <a:r>
              <a:rPr lang="en-US" sz="1500" dirty="0">
                <a:solidFill>
                  <a:schemeClr val="bg1"/>
                </a:solidFill>
                <a:latin typeface="Arial" panose="020B0604020202020204" pitchFamily="34" charset="0"/>
                <a:cs typeface="Arial" panose="020B0604020202020204" pitchFamily="34" charset="0"/>
              </a:rPr>
              <a:t>r rate</a:t>
            </a:r>
          </a:p>
        </p:txBody>
      </p:sp>
    </p:spTree>
    <p:extLst>
      <p:ext uri="{BB962C8B-B14F-4D97-AF65-F5344CB8AC3E}">
        <p14:creationId xmlns:p14="http://schemas.microsoft.com/office/powerpoint/2010/main" val="205329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06052" y="188158"/>
            <a:ext cx="8776262" cy="608855"/>
          </a:xfrm>
        </p:spPr>
        <p:txBody>
          <a:bodyPr>
            <a:normAutofit/>
          </a:bodyPr>
          <a:lstStyle/>
          <a:p>
            <a:pPr algn="l">
              <a:lnSpc>
                <a:spcPct val="100000"/>
              </a:lnSpc>
            </a:pPr>
            <a:r>
              <a:rPr lang="en-US" sz="2400" dirty="0">
                <a:solidFill>
                  <a:srgbClr val="006C92"/>
                </a:solidFill>
                <a:latin typeface="Arial" panose="020B0604020202020204" pitchFamily="34" charset="0"/>
                <a:cs typeface="Arial" panose="020B0604020202020204" pitchFamily="34" charset="0"/>
              </a:rPr>
              <a:t>Estimating transition probabilities (3)</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213376"/>
            <a:ext cx="7258050" cy="1500411"/>
          </a:xfrm>
          <a:prstGeom prst="rect">
            <a:avLst/>
          </a:prstGeom>
        </p:spPr>
        <p:txBody>
          <a:bodyPr wrap="square">
            <a:spAutoFit/>
          </a:bodyPr>
          <a:lstStyle/>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If the 5-year probability of achieving a cure is 90%, what is the 1-year probability?</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You can’t divide the 5-year probability by 5 (e.g., 90% / 5 = 18% to get the annual rate)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059813-40B8-45D1-B619-50E4BD2E56D1}"/>
                  </a:ext>
                </a:extLst>
              </p:cNvPr>
              <p:cNvSpPr txBox="1"/>
              <p:nvPr/>
            </p:nvSpPr>
            <p:spPr>
              <a:xfrm>
                <a:off x="6142398" y="3154121"/>
                <a:ext cx="21742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𝑃</m:t>
                      </m:r>
                      <m:r>
                        <a:rPr lang="en-US" sz="2400" i="1" smtClean="0">
                          <a:solidFill>
                            <a:schemeClr val="bg1"/>
                          </a:solidFill>
                          <a:latin typeface="Cambria Math" panose="02040503050406030204" pitchFamily="18" charset="0"/>
                        </a:rPr>
                        <m:t>(</m:t>
                      </m:r>
                      <m:r>
                        <a:rPr lang="en-US" sz="2400" i="1" smtClean="0">
                          <a:solidFill>
                            <a:schemeClr val="bg1"/>
                          </a:solidFill>
                          <a:latin typeface="Cambria Math" panose="02040503050406030204" pitchFamily="18" charset="0"/>
                        </a:rPr>
                        <m:t>𝑡</m:t>
                      </m:r>
                      <m:r>
                        <a:rPr lang="en-US" sz="2400" i="1" smtClean="0">
                          <a:solidFill>
                            <a:schemeClr val="bg1"/>
                          </a:solidFill>
                          <a:latin typeface="Cambria Math" panose="02040503050406030204" pitchFamily="18" charset="0"/>
                        </a:rPr>
                        <m:t>)=1−</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𝑟𝑡</m:t>
                          </m:r>
                        </m:sup>
                      </m:sSup>
                    </m:oMath>
                  </m:oMathPara>
                </a14:m>
                <a:endParaRPr lang="en-US" sz="2400" dirty="0">
                  <a:solidFill>
                    <a:schemeClr val="bg1"/>
                  </a:solidFill>
                </a:endParaRPr>
              </a:p>
            </p:txBody>
          </p:sp>
        </mc:Choice>
        <mc:Fallback xmlns="">
          <p:sp>
            <p:nvSpPr>
              <p:cNvPr id="3" name="TextBox 2">
                <a:extLst>
                  <a:ext uri="{FF2B5EF4-FFF2-40B4-BE49-F238E27FC236}">
                    <a16:creationId xmlns:a16="http://schemas.microsoft.com/office/drawing/2014/main" id="{A3059813-40B8-45D1-B619-50E4BD2E56D1}"/>
                  </a:ext>
                </a:extLst>
              </p:cNvPr>
              <p:cNvSpPr txBox="1">
                <a:spLocks noRot="1" noChangeAspect="1" noMove="1" noResize="1" noEditPoints="1" noAdjustHandles="1" noChangeArrowheads="1" noChangeShapeType="1" noTextEdit="1"/>
              </p:cNvSpPr>
              <p:nvPr/>
            </p:nvSpPr>
            <p:spPr>
              <a:xfrm>
                <a:off x="6142398" y="3154121"/>
                <a:ext cx="2174250" cy="369332"/>
              </a:xfrm>
              <a:prstGeom prst="rect">
                <a:avLst/>
              </a:prstGeom>
              <a:blipFill>
                <a:blip r:embed="rId3"/>
                <a:stretch>
                  <a:fillRect l="-2528" r="-562" b="-377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432C4FD-9891-4451-871E-7A0F7BEED16D}"/>
                  </a:ext>
                </a:extLst>
              </p:cNvPr>
              <p:cNvSpPr txBox="1"/>
              <p:nvPr/>
            </p:nvSpPr>
            <p:spPr>
              <a:xfrm>
                <a:off x="2517190" y="3031035"/>
                <a:ext cx="2328714"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100" i="1" smtClean="0">
                          <a:solidFill>
                            <a:schemeClr val="bg1"/>
                          </a:solidFill>
                          <a:latin typeface="Cambria Math" panose="02040503050406030204" pitchFamily="18" charset="0"/>
                        </a:rPr>
                        <m:t>𝑅𝑎𝑡𝑒</m:t>
                      </m:r>
                      <m:r>
                        <a:rPr lang="en-US" sz="2100" i="1" smtClean="0">
                          <a:solidFill>
                            <a:schemeClr val="bg1"/>
                          </a:solidFill>
                          <a:latin typeface="Cambria Math" panose="02040503050406030204" pitchFamily="18" charset="0"/>
                        </a:rPr>
                        <m:t>= </m:t>
                      </m:r>
                      <m:f>
                        <m:fPr>
                          <m:ctrlPr>
                            <a:rPr lang="en-US" sz="2100" i="1">
                              <a:solidFill>
                                <a:schemeClr val="bg1"/>
                              </a:solidFill>
                              <a:latin typeface="Cambria Math" panose="02040503050406030204" pitchFamily="18" charset="0"/>
                            </a:rPr>
                          </m:ctrlPr>
                        </m:fPr>
                        <m:num>
                          <m:r>
                            <a:rPr lang="en-US" sz="2100" i="1">
                              <a:solidFill>
                                <a:schemeClr val="bg1"/>
                              </a:solidFill>
                              <a:latin typeface="Cambria Math" panose="02040503050406030204" pitchFamily="18" charset="0"/>
                            </a:rPr>
                            <m:t>−</m:t>
                          </m:r>
                          <m:r>
                            <m:rPr>
                              <m:sty m:val="p"/>
                            </m:rPr>
                            <a:rPr lang="en-US" sz="2100">
                              <a:solidFill>
                                <a:schemeClr val="bg1"/>
                              </a:solidFill>
                              <a:latin typeface="Cambria Math" panose="02040503050406030204" pitchFamily="18" charset="0"/>
                            </a:rPr>
                            <m:t>ln</m:t>
                          </m:r>
                          <m:r>
                            <a:rPr lang="en-US" sz="2100" i="1">
                              <a:solidFill>
                                <a:schemeClr val="bg1"/>
                              </a:solidFill>
                              <a:latin typeface="Cambria Math" panose="02040503050406030204" pitchFamily="18" charset="0"/>
                            </a:rPr>
                            <m:t>⁡(1−</m:t>
                          </m:r>
                          <m:r>
                            <a:rPr lang="en-US" sz="2100" i="1">
                              <a:solidFill>
                                <a:schemeClr val="bg1"/>
                              </a:solidFill>
                              <a:latin typeface="Cambria Math" panose="02040503050406030204" pitchFamily="18" charset="0"/>
                            </a:rPr>
                            <m:t>𝑝</m:t>
                          </m:r>
                          <m:r>
                            <a:rPr lang="en-US" sz="2100" i="1">
                              <a:solidFill>
                                <a:schemeClr val="bg1"/>
                              </a:solidFill>
                              <a:latin typeface="Cambria Math" panose="02040503050406030204" pitchFamily="18" charset="0"/>
                            </a:rPr>
                            <m:t>)</m:t>
                          </m:r>
                        </m:num>
                        <m:den>
                          <m:r>
                            <a:rPr lang="en-US" sz="2100" i="1">
                              <a:solidFill>
                                <a:schemeClr val="bg1"/>
                              </a:solidFill>
                              <a:latin typeface="Cambria Math" panose="02040503050406030204" pitchFamily="18" charset="0"/>
                            </a:rPr>
                            <m:t>𝑡</m:t>
                          </m:r>
                        </m:den>
                      </m:f>
                    </m:oMath>
                  </m:oMathPara>
                </a14:m>
                <a:endParaRPr lang="en-US" sz="2100" dirty="0">
                  <a:solidFill>
                    <a:schemeClr val="bg1"/>
                  </a:solidFill>
                </a:endParaRPr>
              </a:p>
            </p:txBody>
          </p:sp>
        </mc:Choice>
        <mc:Fallback xmlns="">
          <p:sp>
            <p:nvSpPr>
              <p:cNvPr id="4" name="TextBox 3">
                <a:extLst>
                  <a:ext uri="{FF2B5EF4-FFF2-40B4-BE49-F238E27FC236}">
                    <a16:creationId xmlns:a16="http://schemas.microsoft.com/office/drawing/2014/main" id="{4432C4FD-9891-4451-871E-7A0F7BEED16D}"/>
                  </a:ext>
                </a:extLst>
              </p:cNvPr>
              <p:cNvSpPr txBox="1">
                <a:spLocks noRot="1" noChangeAspect="1" noMove="1" noResize="1" noEditPoints="1" noAdjustHandles="1" noChangeArrowheads="1" noChangeShapeType="1" noTextEdit="1"/>
              </p:cNvSpPr>
              <p:nvPr/>
            </p:nvSpPr>
            <p:spPr>
              <a:xfrm>
                <a:off x="2517190" y="3031035"/>
                <a:ext cx="2328714" cy="615553"/>
              </a:xfrm>
              <a:prstGeom prst="rect">
                <a:avLst/>
              </a:prstGeom>
              <a:blipFill>
                <a:blip r:embed="rId4"/>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D06D2C5-5B77-4B4C-919E-D80650E3137F}"/>
              </a:ext>
            </a:extLst>
          </p:cNvPr>
          <p:cNvSpPr/>
          <p:nvPr/>
        </p:nvSpPr>
        <p:spPr>
          <a:xfrm>
            <a:off x="260442" y="3067289"/>
            <a:ext cx="1363505" cy="646331"/>
          </a:xfrm>
          <a:prstGeom prst="rect">
            <a:avLst/>
          </a:prstGeom>
        </p:spPr>
        <p:txBody>
          <a:bodyPr wrap="square">
            <a:spAutoFit/>
          </a:bodyPr>
          <a:lstStyle/>
          <a:p>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Probability from study</a:t>
            </a:r>
            <a:endParaRPr lang="en-US" dirty="0">
              <a:solidFill>
                <a:schemeClr val="bg1"/>
              </a:solidFill>
            </a:endParaRPr>
          </a:p>
        </p:txBody>
      </p:sp>
      <p:sp>
        <p:nvSpPr>
          <p:cNvPr id="8" name="Arrow: Right 7">
            <a:extLst>
              <a:ext uri="{FF2B5EF4-FFF2-40B4-BE49-F238E27FC236}">
                <a16:creationId xmlns:a16="http://schemas.microsoft.com/office/drawing/2014/main" id="{65AA6207-18E2-4EC3-AF1A-9ACA23FEB596}"/>
              </a:ext>
            </a:extLst>
          </p:cNvPr>
          <p:cNvSpPr/>
          <p:nvPr/>
        </p:nvSpPr>
        <p:spPr>
          <a:xfrm>
            <a:off x="1753386" y="3194248"/>
            <a:ext cx="520876" cy="369332"/>
          </a:xfrm>
          <a:prstGeom prst="right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9" name="Arrow: Right 8">
            <a:extLst>
              <a:ext uri="{FF2B5EF4-FFF2-40B4-BE49-F238E27FC236}">
                <a16:creationId xmlns:a16="http://schemas.microsoft.com/office/drawing/2014/main" id="{4A09020B-C3EE-4307-8F9C-756CBE7E2927}"/>
              </a:ext>
            </a:extLst>
          </p:cNvPr>
          <p:cNvSpPr/>
          <p:nvPr/>
        </p:nvSpPr>
        <p:spPr>
          <a:xfrm>
            <a:off x="5223903" y="3154122"/>
            <a:ext cx="520876" cy="369332"/>
          </a:xfrm>
          <a:prstGeom prst="right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0" name="Rectangle 9">
            <a:extLst>
              <a:ext uri="{FF2B5EF4-FFF2-40B4-BE49-F238E27FC236}">
                <a16:creationId xmlns:a16="http://schemas.microsoft.com/office/drawing/2014/main" id="{8CFBCE05-CDA0-48B6-961E-443AA38C2BE4}"/>
              </a:ext>
            </a:extLst>
          </p:cNvPr>
          <p:cNvSpPr/>
          <p:nvPr/>
        </p:nvSpPr>
        <p:spPr>
          <a:xfrm>
            <a:off x="106052" y="4107046"/>
            <a:ext cx="2168210" cy="323165"/>
          </a:xfrm>
          <a:prstGeom prst="rect">
            <a:avLst/>
          </a:prstGeom>
        </p:spPr>
        <p:txBody>
          <a:bodyPr wrap="square">
            <a:spAutoFit/>
          </a:bodyPr>
          <a:lstStyle/>
          <a:p>
            <a:r>
              <a:rPr lang="en-US" sz="1500" dirty="0">
                <a:solidFill>
                  <a:schemeClr val="bg1"/>
                </a:solidFill>
                <a:latin typeface="Arial" panose="020B0604020202020204" pitchFamily="34" charset="0"/>
                <a:cs typeface="Arial" panose="020B0604020202020204" pitchFamily="34" charset="0"/>
              </a:rPr>
              <a:t>P(5 years) = 90%</a:t>
            </a:r>
            <a:endParaRPr lang="en-US" sz="1500" dirty="0">
              <a:solidFill>
                <a:schemeClr val="bg1"/>
              </a:solidFill>
            </a:endParaRPr>
          </a:p>
        </p:txBody>
      </p:sp>
      <p:sp>
        <p:nvSpPr>
          <p:cNvPr id="11" name="Arrow: Right 10">
            <a:extLst>
              <a:ext uri="{FF2B5EF4-FFF2-40B4-BE49-F238E27FC236}">
                <a16:creationId xmlns:a16="http://schemas.microsoft.com/office/drawing/2014/main" id="{6444556A-0E1D-4C70-9ADB-FE27FBD8CE65}"/>
              </a:ext>
            </a:extLst>
          </p:cNvPr>
          <p:cNvSpPr/>
          <p:nvPr/>
        </p:nvSpPr>
        <p:spPr>
          <a:xfrm>
            <a:off x="1753386" y="4072422"/>
            <a:ext cx="520876" cy="369332"/>
          </a:xfrm>
          <a:prstGeom prst="right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FBAC783-9F05-4CC1-A434-AF4FB7839DE7}"/>
                  </a:ext>
                </a:extLst>
              </p:cNvPr>
              <p:cNvSpPr txBox="1"/>
              <p:nvPr/>
            </p:nvSpPr>
            <p:spPr>
              <a:xfrm>
                <a:off x="2517190" y="4072421"/>
                <a:ext cx="2517164" cy="4791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bg1"/>
                          </a:solidFill>
                          <a:latin typeface="Cambria Math" panose="02040503050406030204" pitchFamily="18" charset="0"/>
                        </a:rPr>
                        <m:t>𝑅𝑎𝑡𝑒</m:t>
                      </m:r>
                      <m:r>
                        <a:rPr lang="en-US" sz="1500" i="1" smtClean="0">
                          <a:solidFill>
                            <a:schemeClr val="bg1"/>
                          </a:solidFill>
                          <a:latin typeface="Cambria Math" panose="02040503050406030204" pitchFamily="18" charset="0"/>
                        </a:rPr>
                        <m:t>= </m:t>
                      </m:r>
                      <m:f>
                        <m:fPr>
                          <m:ctrlPr>
                            <a:rPr lang="en-US" sz="1500" i="1">
                              <a:solidFill>
                                <a:schemeClr val="bg1"/>
                              </a:solidFill>
                              <a:latin typeface="Cambria Math" panose="02040503050406030204" pitchFamily="18" charset="0"/>
                            </a:rPr>
                          </m:ctrlPr>
                        </m:fPr>
                        <m:num>
                          <m:r>
                            <a:rPr lang="en-US" sz="1500" i="1">
                              <a:solidFill>
                                <a:schemeClr val="bg1"/>
                              </a:solidFill>
                              <a:latin typeface="Cambria Math" panose="02040503050406030204" pitchFamily="18" charset="0"/>
                            </a:rPr>
                            <m:t>−</m:t>
                          </m:r>
                          <m:r>
                            <m:rPr>
                              <m:sty m:val="p"/>
                            </m:rPr>
                            <a:rPr lang="en-US" sz="1500">
                              <a:solidFill>
                                <a:schemeClr val="bg1"/>
                              </a:solidFill>
                              <a:latin typeface="Cambria Math" panose="02040503050406030204" pitchFamily="18" charset="0"/>
                            </a:rPr>
                            <m:t>ln</m:t>
                          </m:r>
                          <m:r>
                            <a:rPr lang="en-US" sz="1500" i="1">
                              <a:solidFill>
                                <a:schemeClr val="bg1"/>
                              </a:solidFill>
                              <a:latin typeface="Cambria Math" panose="02040503050406030204" pitchFamily="18" charset="0"/>
                            </a:rPr>
                            <m:t>⁡(1−0.90)</m:t>
                          </m:r>
                        </m:num>
                        <m:den>
                          <m:r>
                            <a:rPr lang="en-US" sz="1500" i="1">
                              <a:solidFill>
                                <a:schemeClr val="bg1"/>
                              </a:solidFill>
                              <a:latin typeface="Cambria Math" panose="02040503050406030204" pitchFamily="18" charset="0"/>
                            </a:rPr>
                            <m:t>5 </m:t>
                          </m:r>
                          <m:r>
                            <a:rPr lang="en-US" sz="1500" i="1">
                              <a:solidFill>
                                <a:schemeClr val="bg1"/>
                              </a:solidFill>
                              <a:latin typeface="Cambria Math" panose="02040503050406030204" pitchFamily="18" charset="0"/>
                            </a:rPr>
                            <m:t>𝑦𝑒𝑎𝑟𝑠</m:t>
                          </m:r>
                        </m:den>
                      </m:f>
                      <m:r>
                        <a:rPr lang="en-US" sz="1500" i="1">
                          <a:solidFill>
                            <a:schemeClr val="bg1"/>
                          </a:solidFill>
                          <a:latin typeface="Cambria Math" panose="02040503050406030204" pitchFamily="18" charset="0"/>
                        </a:rPr>
                        <m:t>=0.46</m:t>
                      </m:r>
                    </m:oMath>
                  </m:oMathPara>
                </a14:m>
                <a:endParaRPr lang="en-US" sz="1500" dirty="0">
                  <a:solidFill>
                    <a:schemeClr val="bg1"/>
                  </a:solidFill>
                </a:endParaRPr>
              </a:p>
            </p:txBody>
          </p:sp>
        </mc:Choice>
        <mc:Fallback xmlns="">
          <p:sp>
            <p:nvSpPr>
              <p:cNvPr id="12" name="TextBox 11">
                <a:extLst>
                  <a:ext uri="{FF2B5EF4-FFF2-40B4-BE49-F238E27FC236}">
                    <a16:creationId xmlns:a16="http://schemas.microsoft.com/office/drawing/2014/main" id="{BFBAC783-9F05-4CC1-A434-AF4FB7839DE7}"/>
                  </a:ext>
                </a:extLst>
              </p:cNvPr>
              <p:cNvSpPr txBox="1">
                <a:spLocks noRot="1" noChangeAspect="1" noMove="1" noResize="1" noEditPoints="1" noAdjustHandles="1" noChangeArrowheads="1" noChangeShapeType="1" noTextEdit="1"/>
              </p:cNvSpPr>
              <p:nvPr/>
            </p:nvSpPr>
            <p:spPr>
              <a:xfrm>
                <a:off x="2517190" y="4072421"/>
                <a:ext cx="2517164" cy="479170"/>
              </a:xfrm>
              <a:prstGeom prst="rect">
                <a:avLst/>
              </a:prstGeom>
              <a:blipFill>
                <a:blip r:embed="rId5"/>
                <a:stretch>
                  <a:fillRect l="-1211" t="-3797" r="-969" b="-13924"/>
                </a:stretch>
              </a:blipFill>
            </p:spPr>
            <p:txBody>
              <a:bodyPr/>
              <a:lstStyle/>
              <a:p>
                <a:r>
                  <a:rPr lang="en-US">
                    <a:noFill/>
                  </a:rPr>
                  <a:t> </a:t>
                </a:r>
              </a:p>
            </p:txBody>
          </p:sp>
        </mc:Fallback>
      </mc:AlternateContent>
      <p:sp>
        <p:nvSpPr>
          <p:cNvPr id="13" name="Arrow: Right 12">
            <a:extLst>
              <a:ext uri="{FF2B5EF4-FFF2-40B4-BE49-F238E27FC236}">
                <a16:creationId xmlns:a16="http://schemas.microsoft.com/office/drawing/2014/main" id="{C450AD03-F2E3-4EB7-8810-E1DBBE9B2966}"/>
              </a:ext>
            </a:extLst>
          </p:cNvPr>
          <p:cNvSpPr/>
          <p:nvPr/>
        </p:nvSpPr>
        <p:spPr>
          <a:xfrm>
            <a:off x="5223903" y="4072422"/>
            <a:ext cx="520876" cy="369332"/>
          </a:xfrm>
          <a:prstGeom prst="right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070E80-931E-46C0-84C0-15674A7E5A8E}"/>
                  </a:ext>
                </a:extLst>
              </p:cNvPr>
              <p:cNvSpPr txBox="1"/>
              <p:nvPr/>
            </p:nvSpPr>
            <p:spPr>
              <a:xfrm>
                <a:off x="5844428" y="4122290"/>
                <a:ext cx="3253263" cy="246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bg1"/>
                          </a:solidFill>
                          <a:latin typeface="Cambria Math" panose="02040503050406030204" pitchFamily="18" charset="0"/>
                        </a:rPr>
                        <m:t>𝑃</m:t>
                      </m:r>
                      <m:d>
                        <m:dPr>
                          <m:ctrlPr>
                            <a:rPr lang="en-US" sz="1500" i="1">
                              <a:solidFill>
                                <a:schemeClr val="bg1"/>
                              </a:solidFill>
                              <a:latin typeface="Cambria Math" panose="02040503050406030204" pitchFamily="18" charset="0"/>
                            </a:rPr>
                          </m:ctrlPr>
                        </m:dPr>
                        <m:e>
                          <m:r>
                            <a:rPr lang="en-US" sz="1500" i="1">
                              <a:solidFill>
                                <a:schemeClr val="bg1"/>
                              </a:solidFill>
                              <a:latin typeface="Cambria Math" panose="02040503050406030204" pitchFamily="18" charset="0"/>
                            </a:rPr>
                            <m:t>1 </m:t>
                          </m:r>
                          <m:r>
                            <a:rPr lang="en-US" sz="1500" i="1">
                              <a:solidFill>
                                <a:schemeClr val="bg1"/>
                              </a:solidFill>
                              <a:latin typeface="Cambria Math" panose="02040503050406030204" pitchFamily="18" charset="0"/>
                            </a:rPr>
                            <m:t>𝑦𝑒𝑎𝑟</m:t>
                          </m:r>
                        </m:e>
                      </m:d>
                      <m:r>
                        <a:rPr lang="en-US" sz="1500" i="1">
                          <a:solidFill>
                            <a:schemeClr val="bg1"/>
                          </a:solidFill>
                          <a:latin typeface="Cambria Math" panose="02040503050406030204" pitchFamily="18" charset="0"/>
                        </a:rPr>
                        <m:t>=1−</m:t>
                      </m:r>
                      <m:sSup>
                        <m:sSupPr>
                          <m:ctrlPr>
                            <a:rPr lang="en-US" sz="1500" i="1">
                              <a:solidFill>
                                <a:schemeClr val="bg1"/>
                              </a:solidFill>
                              <a:latin typeface="Cambria Math" panose="02040503050406030204" pitchFamily="18" charset="0"/>
                            </a:rPr>
                          </m:ctrlPr>
                        </m:sSupPr>
                        <m:e>
                          <m:r>
                            <a:rPr lang="en-US" sz="1500" i="1">
                              <a:solidFill>
                                <a:schemeClr val="bg1"/>
                              </a:solidFill>
                              <a:latin typeface="Cambria Math" panose="02040503050406030204" pitchFamily="18" charset="0"/>
                            </a:rPr>
                            <m:t>𝑒</m:t>
                          </m:r>
                        </m:e>
                        <m:sup>
                          <m:r>
                            <a:rPr lang="en-US" sz="1500" i="1">
                              <a:solidFill>
                                <a:schemeClr val="bg1"/>
                              </a:solidFill>
                              <a:latin typeface="Cambria Math" panose="02040503050406030204" pitchFamily="18" charset="0"/>
                            </a:rPr>
                            <m:t>−</m:t>
                          </m:r>
                          <m:d>
                            <m:dPr>
                              <m:ctrlPr>
                                <a:rPr lang="en-US" sz="1500" i="1">
                                  <a:solidFill>
                                    <a:schemeClr val="bg1"/>
                                  </a:solidFill>
                                  <a:latin typeface="Cambria Math" panose="02040503050406030204" pitchFamily="18" charset="0"/>
                                </a:rPr>
                              </m:ctrlPr>
                            </m:dPr>
                            <m:e>
                              <m:r>
                                <a:rPr lang="en-US" sz="1500" i="1">
                                  <a:solidFill>
                                    <a:schemeClr val="bg1"/>
                                  </a:solidFill>
                                  <a:latin typeface="Cambria Math" panose="02040503050406030204" pitchFamily="18" charset="0"/>
                                </a:rPr>
                                <m:t>0.46</m:t>
                              </m:r>
                            </m:e>
                          </m:d>
                          <m:d>
                            <m:dPr>
                              <m:ctrlPr>
                                <a:rPr lang="en-US" sz="1500" i="1">
                                  <a:solidFill>
                                    <a:schemeClr val="bg1"/>
                                  </a:solidFill>
                                  <a:latin typeface="Cambria Math" panose="02040503050406030204" pitchFamily="18" charset="0"/>
                                </a:rPr>
                              </m:ctrlPr>
                            </m:dPr>
                            <m:e>
                              <m:r>
                                <a:rPr lang="en-US" sz="1500" i="1">
                                  <a:solidFill>
                                    <a:schemeClr val="bg1"/>
                                  </a:solidFill>
                                  <a:latin typeface="Cambria Math" panose="02040503050406030204" pitchFamily="18" charset="0"/>
                                </a:rPr>
                                <m:t>1 </m:t>
                              </m:r>
                              <m:r>
                                <a:rPr lang="en-US" sz="1500" i="1">
                                  <a:solidFill>
                                    <a:schemeClr val="bg1"/>
                                  </a:solidFill>
                                  <a:latin typeface="Cambria Math" panose="02040503050406030204" pitchFamily="18" charset="0"/>
                                </a:rPr>
                                <m:t>𝑦𝑒𝑎𝑟</m:t>
                              </m:r>
                            </m:e>
                          </m:d>
                        </m:sup>
                      </m:sSup>
                      <m:r>
                        <a:rPr lang="en-US" sz="1500" i="1">
                          <a:solidFill>
                            <a:schemeClr val="bg1"/>
                          </a:solidFill>
                          <a:latin typeface="Cambria Math" panose="02040503050406030204" pitchFamily="18" charset="0"/>
                        </a:rPr>
                        <m:t>=0.37</m:t>
                      </m:r>
                    </m:oMath>
                  </m:oMathPara>
                </a14:m>
                <a:endParaRPr lang="en-US" sz="1500" dirty="0">
                  <a:solidFill>
                    <a:schemeClr val="bg1"/>
                  </a:solidFill>
                </a:endParaRPr>
              </a:p>
            </p:txBody>
          </p:sp>
        </mc:Choice>
        <mc:Fallback xmlns="">
          <p:sp>
            <p:nvSpPr>
              <p:cNvPr id="14" name="TextBox 13">
                <a:extLst>
                  <a:ext uri="{FF2B5EF4-FFF2-40B4-BE49-F238E27FC236}">
                    <a16:creationId xmlns:a16="http://schemas.microsoft.com/office/drawing/2014/main" id="{72070E80-931E-46C0-84C0-15674A7E5A8E}"/>
                  </a:ext>
                </a:extLst>
              </p:cNvPr>
              <p:cNvSpPr txBox="1">
                <a:spLocks noRot="1" noChangeAspect="1" noMove="1" noResize="1" noEditPoints="1" noAdjustHandles="1" noChangeArrowheads="1" noChangeShapeType="1" noTextEdit="1"/>
              </p:cNvSpPr>
              <p:nvPr/>
            </p:nvSpPr>
            <p:spPr>
              <a:xfrm>
                <a:off x="5844428" y="4122290"/>
                <a:ext cx="3253263" cy="246542"/>
              </a:xfrm>
              <a:prstGeom prst="rect">
                <a:avLst/>
              </a:prstGeom>
              <a:blipFill>
                <a:blip r:embed="rId6"/>
                <a:stretch>
                  <a:fillRect l="-750" r="-750" b="-26829"/>
                </a:stretch>
              </a:blipFill>
            </p:spPr>
            <p:txBody>
              <a:bodyPr/>
              <a:lstStyle/>
              <a:p>
                <a:r>
                  <a:rPr lang="en-US">
                    <a:noFill/>
                  </a:rPr>
                  <a:t> </a:t>
                </a:r>
              </a:p>
            </p:txBody>
          </p:sp>
        </mc:Fallback>
      </mc:AlternateContent>
    </p:spTree>
    <p:extLst>
      <p:ext uri="{BB962C8B-B14F-4D97-AF65-F5344CB8AC3E}">
        <p14:creationId xmlns:p14="http://schemas.microsoft.com/office/powerpoint/2010/main" val="41611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6183C7-F10F-694F-826F-A54ECAC0C05A}"/>
              </a:ext>
            </a:extLst>
          </p:cNvPr>
          <p:cNvSpPr/>
          <p:nvPr/>
        </p:nvSpPr>
        <p:spPr>
          <a:xfrm>
            <a:off x="571500" y="1242679"/>
            <a:ext cx="7258050" cy="3000821"/>
          </a:xfrm>
          <a:prstGeom prst="rect">
            <a:avLst/>
          </a:prstGeom>
        </p:spPr>
        <p:txBody>
          <a:bodyPr wrap="square">
            <a:spAutoFit/>
          </a:bodyPr>
          <a:lstStyle/>
          <a:p>
            <a:r>
              <a:rPr lang="en-US" altLang="x-none" sz="2100" dirty="0">
                <a:solidFill>
                  <a:schemeClr val="bg1"/>
                </a:solidFill>
                <a:latin typeface="Arial" panose="020B0604020202020204" pitchFamily="34" charset="0"/>
                <a:ea typeface="Open Sans" panose="020B0606030504020204" pitchFamily="34" charset="0"/>
                <a:cs typeface="Arial" panose="020B0604020202020204" pitchFamily="34" charset="0"/>
              </a:rPr>
              <a:t>The author has no relevant financial or nonfinancial relationships to disclose. During the development, analysis, and preparation of this presentation, the author was an employee of the Veterans Health Administration, U.S. Department of Veterans Affairs.</a:t>
            </a:r>
          </a:p>
          <a:p>
            <a:endParaRPr lang="en-US" altLang="x-none" sz="2100" dirty="0">
              <a:solidFill>
                <a:schemeClr val="bg1"/>
              </a:solidFill>
              <a:latin typeface="Arial" panose="020B0604020202020204" pitchFamily="34" charset="0"/>
              <a:ea typeface="Open Sans" panose="020B0606030504020204" pitchFamily="34" charset="0"/>
              <a:cs typeface="Arial" panose="020B0604020202020204" pitchFamily="34" charset="0"/>
            </a:endParaRPr>
          </a:p>
          <a:p>
            <a:r>
              <a:rPr lang="en-US" altLang="x-none" sz="2100" dirty="0">
                <a:solidFill>
                  <a:schemeClr val="bg1"/>
                </a:solidFill>
                <a:latin typeface="Arial" panose="020B0604020202020204" pitchFamily="34" charset="0"/>
                <a:ea typeface="Open Sans" panose="020B0606030504020204" pitchFamily="34" charset="0"/>
                <a:cs typeface="Arial" panose="020B0604020202020204" pitchFamily="34" charset="0"/>
              </a:rPr>
              <a:t>The views and opinions expressed in this presentation are those of the author and do not necessarily reflect the official policy or position of any agency of the U.S. government. </a:t>
            </a:r>
          </a:p>
        </p:txBody>
      </p:sp>
      <p:sp>
        <p:nvSpPr>
          <p:cNvPr id="6" name="Title 5">
            <a:extLst>
              <a:ext uri="{FF2B5EF4-FFF2-40B4-BE49-F238E27FC236}">
                <a16:creationId xmlns:a16="http://schemas.microsoft.com/office/drawing/2014/main" id="{1997CAFD-9A33-784A-9865-DEF689B4F97A}"/>
              </a:ext>
            </a:extLst>
          </p:cNvPr>
          <p:cNvSpPr>
            <a:spLocks noGrp="1"/>
          </p:cNvSpPr>
          <p:nvPr>
            <p:ph type="ctrTitle"/>
          </p:nvPr>
        </p:nvSpPr>
        <p:spPr>
          <a:xfrm>
            <a:off x="0" y="188158"/>
            <a:ext cx="8882314" cy="608855"/>
          </a:xfrm>
        </p:spPr>
        <p:txBody>
          <a:bodyPr/>
          <a:lstStyle/>
          <a:p>
            <a:pPr>
              <a:lnSpc>
                <a:spcPct val="100000"/>
              </a:lnSpc>
            </a:pPr>
            <a:r>
              <a:rPr lang="en-US" sz="2400" dirty="0">
                <a:latin typeface="Arial" panose="020B0604020202020204" pitchFamily="34" charset="0"/>
                <a:cs typeface="Arial" panose="020B0604020202020204" pitchFamily="34" charset="0"/>
              </a:rPr>
              <a:t>Disclosures and Disclaimers</a:t>
            </a:r>
          </a:p>
        </p:txBody>
      </p:sp>
    </p:spTree>
    <p:extLst>
      <p:ext uri="{BB962C8B-B14F-4D97-AF65-F5344CB8AC3E}">
        <p14:creationId xmlns:p14="http://schemas.microsoft.com/office/powerpoint/2010/main" val="2595154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Chart 22">
            <a:extLst>
              <a:ext uri="{FF2B5EF4-FFF2-40B4-BE49-F238E27FC236}">
                <a16:creationId xmlns:a16="http://schemas.microsoft.com/office/drawing/2014/main" id="{F385E9B8-7C11-4574-AD07-2E2E1A4FA7F2}"/>
              </a:ext>
            </a:extLst>
          </p:cNvPr>
          <p:cNvGraphicFramePr>
            <a:graphicFrameLocks/>
          </p:cNvGraphicFramePr>
          <p:nvPr>
            <p:extLst>
              <p:ext uri="{D42A27DB-BD31-4B8C-83A1-F6EECF244321}">
                <p14:modId xmlns:p14="http://schemas.microsoft.com/office/powerpoint/2010/main" val="2980376600"/>
              </p:ext>
            </p:extLst>
          </p:nvPr>
        </p:nvGraphicFramePr>
        <p:xfrm>
          <a:off x="851689" y="1308226"/>
          <a:ext cx="5410508" cy="3555008"/>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61256" y="188158"/>
            <a:ext cx="8621057"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Estimating transition probabilities (4)</a:t>
            </a:r>
          </a:p>
        </p:txBody>
      </p:sp>
      <p:cxnSp>
        <p:nvCxnSpPr>
          <p:cNvPr id="17" name="Straight Connector 16">
            <a:extLst>
              <a:ext uri="{FF2B5EF4-FFF2-40B4-BE49-F238E27FC236}">
                <a16:creationId xmlns:a16="http://schemas.microsoft.com/office/drawing/2014/main" id="{DB5E998D-5FCF-45F9-B159-3B2C8632C040}"/>
              </a:ext>
            </a:extLst>
          </p:cNvPr>
          <p:cNvCxnSpPr>
            <a:cxnSpLocks/>
          </p:cNvCxnSpPr>
          <p:nvPr/>
        </p:nvCxnSpPr>
        <p:spPr>
          <a:xfrm flipV="1">
            <a:off x="3335174" y="1909223"/>
            <a:ext cx="0" cy="2595556"/>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A23F2C-5862-4203-8890-92FB91FDAEA5}"/>
              </a:ext>
            </a:extLst>
          </p:cNvPr>
          <p:cNvCxnSpPr>
            <a:cxnSpLocks/>
          </p:cNvCxnSpPr>
          <p:nvPr/>
        </p:nvCxnSpPr>
        <p:spPr>
          <a:xfrm flipH="1">
            <a:off x="1227497" y="2021548"/>
            <a:ext cx="2135171" cy="0"/>
          </a:xfrm>
          <a:prstGeom prst="line">
            <a:avLst/>
          </a:prstGeom>
          <a:ln w="19050">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3482DCA-5FB0-4F0E-88E5-435C8AD4CCC7}"/>
              </a:ext>
            </a:extLst>
          </p:cNvPr>
          <p:cNvSpPr txBox="1"/>
          <p:nvPr/>
        </p:nvSpPr>
        <p:spPr>
          <a:xfrm>
            <a:off x="1425460" y="1603942"/>
            <a:ext cx="1382110" cy="300082"/>
          </a:xfrm>
          <a:prstGeom prst="rect">
            <a:avLst/>
          </a:prstGeom>
          <a:noFill/>
        </p:spPr>
        <p:txBody>
          <a:bodyPr wrap="none" rtlCol="0">
            <a:spAutoFit/>
          </a:bodyPr>
          <a:lstStyle/>
          <a:p>
            <a:r>
              <a:rPr lang="en-US" sz="1350" b="1" dirty="0">
                <a:solidFill>
                  <a:srgbClr val="C00000"/>
                </a:solidFill>
                <a:latin typeface="Arial" panose="020B0604020202020204" pitchFamily="34" charset="0"/>
                <a:cs typeface="Arial" panose="020B0604020202020204" pitchFamily="34" charset="0"/>
              </a:rPr>
              <a:t>0.90 @ 5 years</a:t>
            </a:r>
          </a:p>
        </p:txBody>
      </p:sp>
      <p:sp>
        <p:nvSpPr>
          <p:cNvPr id="25" name="TextBox 24">
            <a:extLst>
              <a:ext uri="{FF2B5EF4-FFF2-40B4-BE49-F238E27FC236}">
                <a16:creationId xmlns:a16="http://schemas.microsoft.com/office/drawing/2014/main" id="{BA086F20-3666-49DA-BDBE-ADA4FF3BA004}"/>
              </a:ext>
            </a:extLst>
          </p:cNvPr>
          <p:cNvSpPr txBox="1"/>
          <p:nvPr/>
        </p:nvSpPr>
        <p:spPr>
          <a:xfrm>
            <a:off x="5300663" y="1482484"/>
            <a:ext cx="1733167" cy="300082"/>
          </a:xfrm>
          <a:prstGeom prst="rect">
            <a:avLst/>
          </a:prstGeom>
          <a:noFill/>
        </p:spPr>
        <p:txBody>
          <a:bodyPr wrap="none" rtlCol="0">
            <a:spAutoFit/>
          </a:bodyPr>
          <a:lstStyle/>
          <a:p>
            <a:r>
              <a:rPr lang="en-US" sz="1350" b="1" dirty="0">
                <a:solidFill>
                  <a:srgbClr val="006C92"/>
                </a:solidFill>
              </a:rPr>
              <a:t>Correct probability</a:t>
            </a:r>
          </a:p>
        </p:txBody>
      </p:sp>
      <p:sp>
        <p:nvSpPr>
          <p:cNvPr id="26" name="TextBox 25">
            <a:extLst>
              <a:ext uri="{FF2B5EF4-FFF2-40B4-BE49-F238E27FC236}">
                <a16:creationId xmlns:a16="http://schemas.microsoft.com/office/drawing/2014/main" id="{9FBD1909-A79D-43A9-BFDE-0FBE0EC959A9}"/>
              </a:ext>
            </a:extLst>
          </p:cNvPr>
          <p:cNvSpPr txBox="1"/>
          <p:nvPr/>
        </p:nvSpPr>
        <p:spPr>
          <a:xfrm>
            <a:off x="5300663" y="1940263"/>
            <a:ext cx="1858201" cy="300082"/>
          </a:xfrm>
          <a:prstGeom prst="rect">
            <a:avLst/>
          </a:prstGeom>
          <a:noFill/>
        </p:spPr>
        <p:txBody>
          <a:bodyPr wrap="none" rtlCol="0">
            <a:spAutoFit/>
          </a:bodyPr>
          <a:lstStyle/>
          <a:p>
            <a:r>
              <a:rPr lang="en-US" sz="1350" b="1" dirty="0">
                <a:solidFill>
                  <a:srgbClr val="ED7D31"/>
                </a:solidFill>
              </a:rPr>
              <a:t>Incorrect probability</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2A9DE70-CD55-4F1C-BF6B-3CDD71B2C00E}"/>
                  </a:ext>
                </a:extLst>
              </p:cNvPr>
              <p:cNvSpPr txBox="1"/>
              <p:nvPr/>
            </p:nvSpPr>
            <p:spPr>
              <a:xfrm>
                <a:off x="5328156" y="1693754"/>
                <a:ext cx="2932469" cy="221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smtClean="0">
                          <a:solidFill>
                            <a:srgbClr val="006C92"/>
                          </a:solidFill>
                          <a:latin typeface="Cambria Math" panose="02040503050406030204" pitchFamily="18" charset="0"/>
                        </a:rPr>
                        <m:t>𝑃</m:t>
                      </m:r>
                      <m:d>
                        <m:dPr>
                          <m:ctrlPr>
                            <a:rPr lang="en-US" sz="1350" i="1">
                              <a:solidFill>
                                <a:srgbClr val="006C92"/>
                              </a:solidFill>
                              <a:latin typeface="Cambria Math" panose="02040503050406030204" pitchFamily="18" charset="0"/>
                            </a:rPr>
                          </m:ctrlPr>
                        </m:dPr>
                        <m:e>
                          <m:r>
                            <a:rPr lang="en-US" sz="1350" i="1">
                              <a:solidFill>
                                <a:srgbClr val="006C92"/>
                              </a:solidFill>
                              <a:latin typeface="Cambria Math" panose="02040503050406030204" pitchFamily="18" charset="0"/>
                            </a:rPr>
                            <m:t>1 </m:t>
                          </m:r>
                          <m:r>
                            <a:rPr lang="en-US" sz="1350" i="1">
                              <a:solidFill>
                                <a:srgbClr val="006C92"/>
                              </a:solidFill>
                              <a:latin typeface="Cambria Math" panose="02040503050406030204" pitchFamily="18" charset="0"/>
                            </a:rPr>
                            <m:t>𝑦𝑒𝑎𝑟</m:t>
                          </m:r>
                        </m:e>
                      </m:d>
                      <m:r>
                        <a:rPr lang="en-US" sz="1350" i="1">
                          <a:solidFill>
                            <a:srgbClr val="006C92"/>
                          </a:solidFill>
                          <a:latin typeface="Cambria Math" panose="02040503050406030204" pitchFamily="18" charset="0"/>
                        </a:rPr>
                        <m:t>=1−</m:t>
                      </m:r>
                      <m:sSup>
                        <m:sSupPr>
                          <m:ctrlPr>
                            <a:rPr lang="en-US" sz="1350" i="1">
                              <a:solidFill>
                                <a:srgbClr val="006C92"/>
                              </a:solidFill>
                              <a:latin typeface="Cambria Math" panose="02040503050406030204" pitchFamily="18" charset="0"/>
                            </a:rPr>
                          </m:ctrlPr>
                        </m:sSupPr>
                        <m:e>
                          <m:r>
                            <a:rPr lang="en-US" sz="1350" i="1">
                              <a:solidFill>
                                <a:srgbClr val="006C92"/>
                              </a:solidFill>
                              <a:latin typeface="Cambria Math" panose="02040503050406030204" pitchFamily="18" charset="0"/>
                            </a:rPr>
                            <m:t>𝑒</m:t>
                          </m:r>
                        </m:e>
                        <m:sup>
                          <m:r>
                            <a:rPr lang="en-US" sz="1350" i="1">
                              <a:solidFill>
                                <a:srgbClr val="006C92"/>
                              </a:solidFill>
                              <a:latin typeface="Cambria Math" panose="02040503050406030204" pitchFamily="18" charset="0"/>
                            </a:rPr>
                            <m:t>−</m:t>
                          </m:r>
                          <m:d>
                            <m:dPr>
                              <m:ctrlPr>
                                <a:rPr lang="en-US" sz="1350" i="1">
                                  <a:solidFill>
                                    <a:srgbClr val="006C92"/>
                                  </a:solidFill>
                                  <a:latin typeface="Cambria Math" panose="02040503050406030204" pitchFamily="18" charset="0"/>
                                </a:rPr>
                              </m:ctrlPr>
                            </m:dPr>
                            <m:e>
                              <m:r>
                                <a:rPr lang="en-US" sz="1350" i="1">
                                  <a:solidFill>
                                    <a:srgbClr val="006C92"/>
                                  </a:solidFill>
                                  <a:latin typeface="Cambria Math" panose="02040503050406030204" pitchFamily="18" charset="0"/>
                                </a:rPr>
                                <m:t>0.46</m:t>
                              </m:r>
                            </m:e>
                          </m:d>
                          <m:d>
                            <m:dPr>
                              <m:ctrlPr>
                                <a:rPr lang="en-US" sz="1350" i="1">
                                  <a:solidFill>
                                    <a:srgbClr val="006C92"/>
                                  </a:solidFill>
                                  <a:latin typeface="Cambria Math" panose="02040503050406030204" pitchFamily="18" charset="0"/>
                                </a:rPr>
                              </m:ctrlPr>
                            </m:dPr>
                            <m:e>
                              <m:r>
                                <a:rPr lang="en-US" sz="1350" i="1">
                                  <a:solidFill>
                                    <a:srgbClr val="006C92"/>
                                  </a:solidFill>
                                  <a:latin typeface="Cambria Math" panose="02040503050406030204" pitchFamily="18" charset="0"/>
                                </a:rPr>
                                <m:t>1 </m:t>
                              </m:r>
                              <m:r>
                                <a:rPr lang="en-US" sz="1350" i="1">
                                  <a:solidFill>
                                    <a:srgbClr val="006C92"/>
                                  </a:solidFill>
                                  <a:latin typeface="Cambria Math" panose="02040503050406030204" pitchFamily="18" charset="0"/>
                                </a:rPr>
                                <m:t>𝑦𝑒𝑎𝑟</m:t>
                              </m:r>
                            </m:e>
                          </m:d>
                        </m:sup>
                      </m:sSup>
                      <m:r>
                        <a:rPr lang="en-US" sz="1350" i="1">
                          <a:solidFill>
                            <a:srgbClr val="006C92"/>
                          </a:solidFill>
                          <a:latin typeface="Cambria Math" panose="02040503050406030204" pitchFamily="18" charset="0"/>
                        </a:rPr>
                        <m:t>=0.37</m:t>
                      </m:r>
                    </m:oMath>
                  </m:oMathPara>
                </a14:m>
                <a:endParaRPr lang="en-US" sz="1350" dirty="0">
                  <a:solidFill>
                    <a:srgbClr val="006C92"/>
                  </a:solidFill>
                </a:endParaRPr>
              </a:p>
            </p:txBody>
          </p:sp>
        </mc:Choice>
        <mc:Fallback xmlns="">
          <p:sp>
            <p:nvSpPr>
              <p:cNvPr id="27" name="TextBox 26">
                <a:extLst>
                  <a:ext uri="{FF2B5EF4-FFF2-40B4-BE49-F238E27FC236}">
                    <a16:creationId xmlns:a16="http://schemas.microsoft.com/office/drawing/2014/main" id="{72A9DE70-CD55-4F1C-BF6B-3CDD71B2C00E}"/>
                  </a:ext>
                </a:extLst>
              </p:cNvPr>
              <p:cNvSpPr txBox="1">
                <a:spLocks noRot="1" noChangeAspect="1" noMove="1" noResize="1" noEditPoints="1" noAdjustHandles="1" noChangeArrowheads="1" noChangeShapeType="1" noTextEdit="1"/>
              </p:cNvSpPr>
              <p:nvPr/>
            </p:nvSpPr>
            <p:spPr>
              <a:xfrm>
                <a:off x="5328156" y="1693754"/>
                <a:ext cx="2932469" cy="221920"/>
              </a:xfrm>
              <a:prstGeom prst="rect">
                <a:avLst/>
              </a:prstGeom>
              <a:blipFill>
                <a:blip r:embed="rId3"/>
                <a:stretch>
                  <a:fillRect l="-832" r="-1040"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1E4CC41-8CE0-4401-B20B-1246321A7FBE}"/>
                  </a:ext>
                </a:extLst>
              </p:cNvPr>
              <p:cNvSpPr txBox="1"/>
              <p:nvPr/>
            </p:nvSpPr>
            <p:spPr>
              <a:xfrm>
                <a:off x="5323458" y="2193335"/>
                <a:ext cx="2932469" cy="2219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solidFill>
                            <a:srgbClr val="ED7D31"/>
                          </a:solidFill>
                          <a:latin typeface="Cambria Math" panose="02040503050406030204" pitchFamily="18" charset="0"/>
                        </a:rPr>
                        <m:t>𝑃</m:t>
                      </m:r>
                      <m:d>
                        <m:dPr>
                          <m:ctrlPr>
                            <a:rPr lang="en-US" sz="1350" i="1">
                              <a:solidFill>
                                <a:srgbClr val="ED7D31"/>
                              </a:solidFill>
                              <a:latin typeface="Cambria Math" panose="02040503050406030204" pitchFamily="18" charset="0"/>
                            </a:rPr>
                          </m:ctrlPr>
                        </m:dPr>
                        <m:e>
                          <m:r>
                            <a:rPr lang="en-US" sz="1350" i="1">
                              <a:solidFill>
                                <a:srgbClr val="ED7D31"/>
                              </a:solidFill>
                              <a:latin typeface="Cambria Math" panose="02040503050406030204" pitchFamily="18" charset="0"/>
                            </a:rPr>
                            <m:t>1 </m:t>
                          </m:r>
                          <m:r>
                            <a:rPr lang="en-US" sz="1350" i="1">
                              <a:solidFill>
                                <a:srgbClr val="ED7D31"/>
                              </a:solidFill>
                              <a:latin typeface="Cambria Math" panose="02040503050406030204" pitchFamily="18" charset="0"/>
                            </a:rPr>
                            <m:t>𝑦𝑒𝑎𝑟</m:t>
                          </m:r>
                        </m:e>
                      </m:d>
                      <m:r>
                        <a:rPr lang="en-US" sz="1350" i="1">
                          <a:solidFill>
                            <a:srgbClr val="ED7D31"/>
                          </a:solidFill>
                          <a:latin typeface="Cambria Math" panose="02040503050406030204" pitchFamily="18" charset="0"/>
                        </a:rPr>
                        <m:t>=1−</m:t>
                      </m:r>
                      <m:sSup>
                        <m:sSupPr>
                          <m:ctrlPr>
                            <a:rPr lang="en-US" sz="1350" i="1">
                              <a:solidFill>
                                <a:srgbClr val="ED7D31"/>
                              </a:solidFill>
                              <a:latin typeface="Cambria Math" panose="02040503050406030204" pitchFamily="18" charset="0"/>
                            </a:rPr>
                          </m:ctrlPr>
                        </m:sSupPr>
                        <m:e>
                          <m:r>
                            <a:rPr lang="en-US" sz="1350" i="1">
                              <a:solidFill>
                                <a:srgbClr val="ED7D31"/>
                              </a:solidFill>
                              <a:latin typeface="Cambria Math" panose="02040503050406030204" pitchFamily="18" charset="0"/>
                            </a:rPr>
                            <m:t>𝑒</m:t>
                          </m:r>
                        </m:e>
                        <m:sup>
                          <m:r>
                            <a:rPr lang="en-US" sz="1350" i="1">
                              <a:solidFill>
                                <a:srgbClr val="ED7D31"/>
                              </a:solidFill>
                              <a:latin typeface="Cambria Math" panose="02040503050406030204" pitchFamily="18" charset="0"/>
                            </a:rPr>
                            <m:t>−</m:t>
                          </m:r>
                          <m:d>
                            <m:dPr>
                              <m:ctrlPr>
                                <a:rPr lang="en-US" sz="1350" i="1">
                                  <a:solidFill>
                                    <a:srgbClr val="ED7D31"/>
                                  </a:solidFill>
                                  <a:latin typeface="Cambria Math" panose="02040503050406030204" pitchFamily="18" charset="0"/>
                                </a:rPr>
                              </m:ctrlPr>
                            </m:dPr>
                            <m:e>
                              <m:r>
                                <a:rPr lang="en-US" sz="1350" i="1">
                                  <a:solidFill>
                                    <a:srgbClr val="ED7D31"/>
                                  </a:solidFill>
                                  <a:latin typeface="Cambria Math" panose="02040503050406030204" pitchFamily="18" charset="0"/>
                                </a:rPr>
                                <m:t>0.18</m:t>
                              </m:r>
                            </m:e>
                          </m:d>
                          <m:d>
                            <m:dPr>
                              <m:ctrlPr>
                                <a:rPr lang="en-US" sz="1350" i="1">
                                  <a:solidFill>
                                    <a:srgbClr val="ED7D31"/>
                                  </a:solidFill>
                                  <a:latin typeface="Cambria Math" panose="02040503050406030204" pitchFamily="18" charset="0"/>
                                </a:rPr>
                              </m:ctrlPr>
                            </m:dPr>
                            <m:e>
                              <m:r>
                                <a:rPr lang="en-US" sz="1350" i="1">
                                  <a:solidFill>
                                    <a:srgbClr val="ED7D31"/>
                                  </a:solidFill>
                                  <a:latin typeface="Cambria Math" panose="02040503050406030204" pitchFamily="18" charset="0"/>
                                </a:rPr>
                                <m:t>1 </m:t>
                              </m:r>
                              <m:r>
                                <a:rPr lang="en-US" sz="1350" i="1">
                                  <a:solidFill>
                                    <a:srgbClr val="ED7D31"/>
                                  </a:solidFill>
                                  <a:latin typeface="Cambria Math" panose="02040503050406030204" pitchFamily="18" charset="0"/>
                                </a:rPr>
                                <m:t>𝑦𝑒𝑎𝑟</m:t>
                              </m:r>
                            </m:e>
                          </m:d>
                        </m:sup>
                      </m:sSup>
                      <m:r>
                        <a:rPr lang="en-US" sz="1350" i="1">
                          <a:solidFill>
                            <a:srgbClr val="ED7D31"/>
                          </a:solidFill>
                          <a:latin typeface="Cambria Math" panose="02040503050406030204" pitchFamily="18" charset="0"/>
                        </a:rPr>
                        <m:t>=0.16</m:t>
                      </m:r>
                    </m:oMath>
                  </m:oMathPara>
                </a14:m>
                <a:endParaRPr lang="en-US" sz="1350" dirty="0">
                  <a:solidFill>
                    <a:srgbClr val="ED7D31"/>
                  </a:solidFill>
                </a:endParaRPr>
              </a:p>
            </p:txBody>
          </p:sp>
        </mc:Choice>
        <mc:Fallback xmlns="">
          <p:sp>
            <p:nvSpPr>
              <p:cNvPr id="28" name="TextBox 27">
                <a:extLst>
                  <a:ext uri="{FF2B5EF4-FFF2-40B4-BE49-F238E27FC236}">
                    <a16:creationId xmlns:a16="http://schemas.microsoft.com/office/drawing/2014/main" id="{A1E4CC41-8CE0-4401-B20B-1246321A7FBE}"/>
                  </a:ext>
                </a:extLst>
              </p:cNvPr>
              <p:cNvSpPr txBox="1">
                <a:spLocks noRot="1" noChangeAspect="1" noMove="1" noResize="1" noEditPoints="1" noAdjustHandles="1" noChangeArrowheads="1" noChangeShapeType="1" noTextEdit="1"/>
              </p:cNvSpPr>
              <p:nvPr/>
            </p:nvSpPr>
            <p:spPr>
              <a:xfrm>
                <a:off x="5323458" y="2193335"/>
                <a:ext cx="2932469" cy="221920"/>
              </a:xfrm>
              <a:prstGeom prst="rect">
                <a:avLst/>
              </a:prstGeom>
              <a:blipFill>
                <a:blip r:embed="rId4"/>
                <a:stretch>
                  <a:fillRect l="-832" r="-1040" b="-27778"/>
                </a:stretch>
              </a:blipFill>
            </p:spPr>
            <p:txBody>
              <a:bodyPr/>
              <a:lstStyle/>
              <a:p>
                <a:r>
                  <a:rPr lang="en-US">
                    <a:noFill/>
                  </a:rPr>
                  <a:t> </a:t>
                </a:r>
              </a:p>
            </p:txBody>
          </p:sp>
        </mc:Fallback>
      </mc:AlternateContent>
    </p:spTree>
    <p:extLst>
      <p:ext uri="{BB962C8B-B14F-4D97-AF65-F5344CB8AC3E}">
        <p14:creationId xmlns:p14="http://schemas.microsoft.com/office/powerpoint/2010/main" val="214691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76732" y="188158"/>
            <a:ext cx="8705581" cy="608855"/>
          </a:xfrm>
        </p:spPr>
        <p:txBody>
          <a:bodyPr>
            <a:normAutofit/>
          </a:bodyPr>
          <a:lstStyle/>
          <a:p>
            <a:pPr algn="l">
              <a:lnSpc>
                <a:spcPct val="100000"/>
              </a:lnSpc>
            </a:pPr>
            <a:r>
              <a:rPr lang="en-US" sz="2400" dirty="0">
                <a:solidFill>
                  <a:srgbClr val="006C92"/>
                </a:solidFill>
                <a:latin typeface="Arial" panose="020B0604020202020204" pitchFamily="34" charset="0"/>
                <a:cs typeface="Arial" panose="020B0604020202020204" pitchFamily="34" charset="0"/>
              </a:rPr>
              <a:t>Estimating transition probabilities (5)</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213376"/>
            <a:ext cx="7258050" cy="1500411"/>
          </a:xfrm>
          <a:prstGeom prst="rect">
            <a:avLst/>
          </a:prstGeom>
        </p:spPr>
        <p:txBody>
          <a:bodyPr wrap="square">
            <a:spAutoFit/>
          </a:bodyPr>
          <a:lstStyle/>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Suppose you had data from a meta-analysis where the relative risk of cure is 2.0 with a drug</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What is the 1-year probability of cure using an annual rate of cure that is 0.47? (Hint: Is it not 2 x 0.47)</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059813-40B8-45D1-B619-50E4BD2E56D1}"/>
                  </a:ext>
                </a:extLst>
              </p:cNvPr>
              <p:cNvSpPr txBox="1"/>
              <p:nvPr/>
            </p:nvSpPr>
            <p:spPr>
              <a:xfrm>
                <a:off x="4256448" y="3194247"/>
                <a:ext cx="217425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solidFill>
                            <a:schemeClr val="bg1"/>
                          </a:solidFill>
                          <a:latin typeface="Cambria Math" panose="02040503050406030204" pitchFamily="18" charset="0"/>
                        </a:rPr>
                        <m:t>𝑃</m:t>
                      </m:r>
                      <m:r>
                        <a:rPr lang="en-US" sz="2400" i="1" smtClean="0">
                          <a:solidFill>
                            <a:schemeClr val="bg1"/>
                          </a:solidFill>
                          <a:latin typeface="Cambria Math" panose="02040503050406030204" pitchFamily="18" charset="0"/>
                        </a:rPr>
                        <m:t>(</m:t>
                      </m:r>
                      <m:r>
                        <a:rPr lang="en-US" sz="2400" i="1" smtClean="0">
                          <a:solidFill>
                            <a:schemeClr val="bg1"/>
                          </a:solidFill>
                          <a:latin typeface="Cambria Math" panose="02040503050406030204" pitchFamily="18" charset="0"/>
                        </a:rPr>
                        <m:t>𝑡</m:t>
                      </m:r>
                      <m:r>
                        <a:rPr lang="en-US" sz="2400" i="1" smtClean="0">
                          <a:solidFill>
                            <a:schemeClr val="bg1"/>
                          </a:solidFill>
                          <a:latin typeface="Cambria Math" panose="02040503050406030204" pitchFamily="18" charset="0"/>
                        </a:rPr>
                        <m:t>)=1−</m:t>
                      </m:r>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𝑒</m:t>
                          </m:r>
                        </m:e>
                        <m:sup>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𝑟𝑡</m:t>
                          </m:r>
                        </m:sup>
                      </m:sSup>
                    </m:oMath>
                  </m:oMathPara>
                </a14:m>
                <a:endParaRPr lang="en-US" sz="2400" dirty="0">
                  <a:solidFill>
                    <a:schemeClr val="bg1"/>
                  </a:solidFill>
                </a:endParaRPr>
              </a:p>
            </p:txBody>
          </p:sp>
        </mc:Choice>
        <mc:Fallback xmlns="">
          <p:sp>
            <p:nvSpPr>
              <p:cNvPr id="3" name="TextBox 2">
                <a:extLst>
                  <a:ext uri="{FF2B5EF4-FFF2-40B4-BE49-F238E27FC236}">
                    <a16:creationId xmlns:a16="http://schemas.microsoft.com/office/drawing/2014/main" id="{A3059813-40B8-45D1-B619-50E4BD2E56D1}"/>
                  </a:ext>
                </a:extLst>
              </p:cNvPr>
              <p:cNvSpPr txBox="1">
                <a:spLocks noRot="1" noChangeAspect="1" noMove="1" noResize="1" noEditPoints="1" noAdjustHandles="1" noChangeArrowheads="1" noChangeShapeType="1" noTextEdit="1"/>
              </p:cNvSpPr>
              <p:nvPr/>
            </p:nvSpPr>
            <p:spPr>
              <a:xfrm>
                <a:off x="4256448" y="3194247"/>
                <a:ext cx="2174250" cy="369332"/>
              </a:xfrm>
              <a:prstGeom prst="rect">
                <a:avLst/>
              </a:prstGeom>
              <a:blipFill>
                <a:blip r:embed="rId2"/>
                <a:stretch>
                  <a:fillRect l="-2241" r="-280" b="-36066"/>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AD06D2C5-5B77-4B4C-919E-D80650E3137F}"/>
              </a:ext>
            </a:extLst>
          </p:cNvPr>
          <p:cNvSpPr/>
          <p:nvPr/>
        </p:nvSpPr>
        <p:spPr>
          <a:xfrm>
            <a:off x="1887232" y="3205788"/>
            <a:ext cx="1363505" cy="369332"/>
          </a:xfrm>
          <a:prstGeom prst="rect">
            <a:avLst/>
          </a:prstGeom>
        </p:spPr>
        <p:txBody>
          <a:bodyPr wrap="square">
            <a:spAutoFit/>
          </a:bodyPr>
          <a:lstStyle/>
          <a:p>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RR * rate</a:t>
            </a:r>
            <a:endParaRPr lang="en-US" dirty="0">
              <a:solidFill>
                <a:schemeClr val="bg1"/>
              </a:solidFill>
            </a:endParaRPr>
          </a:p>
        </p:txBody>
      </p:sp>
      <p:sp>
        <p:nvSpPr>
          <p:cNvPr id="9" name="Arrow: Right 8">
            <a:extLst>
              <a:ext uri="{FF2B5EF4-FFF2-40B4-BE49-F238E27FC236}">
                <a16:creationId xmlns:a16="http://schemas.microsoft.com/office/drawing/2014/main" id="{4A09020B-C3EE-4307-8F9C-756CBE7E2927}"/>
              </a:ext>
            </a:extLst>
          </p:cNvPr>
          <p:cNvSpPr/>
          <p:nvPr/>
        </p:nvSpPr>
        <p:spPr>
          <a:xfrm>
            <a:off x="3337953" y="3194248"/>
            <a:ext cx="520876" cy="369332"/>
          </a:xfrm>
          <a:prstGeom prst="right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
        <p:nvSpPr>
          <p:cNvPr id="10" name="Rectangle 9">
            <a:extLst>
              <a:ext uri="{FF2B5EF4-FFF2-40B4-BE49-F238E27FC236}">
                <a16:creationId xmlns:a16="http://schemas.microsoft.com/office/drawing/2014/main" id="{8CFBCE05-CDA0-48B6-961E-443AA38C2BE4}"/>
              </a:ext>
            </a:extLst>
          </p:cNvPr>
          <p:cNvSpPr/>
          <p:nvPr/>
        </p:nvSpPr>
        <p:spPr>
          <a:xfrm>
            <a:off x="1049743" y="4101747"/>
            <a:ext cx="2168210" cy="369332"/>
          </a:xfrm>
          <a:prstGeom prst="rect">
            <a:avLst/>
          </a:prstGeom>
        </p:spPr>
        <p:txBody>
          <a:bodyPr wrap="square">
            <a:spAutoFit/>
          </a:bodyPr>
          <a:lstStyle/>
          <a:p>
            <a:r>
              <a:rPr lang="en-US" dirty="0">
                <a:solidFill>
                  <a:schemeClr val="bg1"/>
                </a:solidFill>
                <a:latin typeface="Arial" panose="020B0604020202020204" pitchFamily="34" charset="0"/>
                <a:cs typeface="Arial" panose="020B0604020202020204" pitchFamily="34" charset="0"/>
              </a:rPr>
              <a:t>2.0 </a:t>
            </a:r>
            <a:r>
              <a:rPr lang="en-US">
                <a:solidFill>
                  <a:schemeClr val="bg1"/>
                </a:solidFill>
                <a:latin typeface="Arial" panose="020B0604020202020204" pitchFamily="34" charset="0"/>
                <a:cs typeface="Arial" panose="020B0604020202020204" pitchFamily="34" charset="0"/>
              </a:rPr>
              <a:t>X 0.47 </a:t>
            </a:r>
            <a:r>
              <a:rPr lang="en-US" dirty="0">
                <a:solidFill>
                  <a:schemeClr val="bg1"/>
                </a:solidFill>
                <a:latin typeface="Arial" panose="020B0604020202020204" pitchFamily="34" charset="0"/>
                <a:cs typeface="Arial" panose="020B0604020202020204" pitchFamily="34" charset="0"/>
              </a:rPr>
              <a:t>= 0.94 </a:t>
            </a:r>
            <a:endParaRPr lang="en-US" dirty="0">
              <a:solidFill>
                <a:schemeClr val="bg1"/>
              </a:solidFill>
            </a:endParaRPr>
          </a:p>
        </p:txBody>
      </p:sp>
      <p:sp>
        <p:nvSpPr>
          <p:cNvPr id="13" name="Arrow: Right 12">
            <a:extLst>
              <a:ext uri="{FF2B5EF4-FFF2-40B4-BE49-F238E27FC236}">
                <a16:creationId xmlns:a16="http://schemas.microsoft.com/office/drawing/2014/main" id="{C450AD03-F2E3-4EB7-8810-E1DBBE9B2966}"/>
              </a:ext>
            </a:extLst>
          </p:cNvPr>
          <p:cNvSpPr/>
          <p:nvPr/>
        </p:nvSpPr>
        <p:spPr>
          <a:xfrm>
            <a:off x="3317602" y="4078665"/>
            <a:ext cx="520876" cy="369332"/>
          </a:xfrm>
          <a:prstGeom prst="rightArrow">
            <a:avLst/>
          </a:prstGeom>
          <a:solidFill>
            <a:schemeClr val="accent1">
              <a:lumMod val="40000"/>
              <a:lumOff val="6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2070E80-931E-46C0-84C0-15674A7E5A8E}"/>
                  </a:ext>
                </a:extLst>
              </p:cNvPr>
              <p:cNvSpPr txBox="1"/>
              <p:nvPr/>
            </p:nvSpPr>
            <p:spPr>
              <a:xfrm>
                <a:off x="3938127" y="4128533"/>
                <a:ext cx="3248453" cy="2465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500" i="1" smtClean="0">
                          <a:solidFill>
                            <a:schemeClr val="bg1"/>
                          </a:solidFill>
                          <a:latin typeface="Cambria Math" panose="02040503050406030204" pitchFamily="18" charset="0"/>
                        </a:rPr>
                        <m:t>𝑃</m:t>
                      </m:r>
                      <m:d>
                        <m:dPr>
                          <m:ctrlPr>
                            <a:rPr lang="en-US" sz="1500" i="1">
                              <a:solidFill>
                                <a:schemeClr val="bg1"/>
                              </a:solidFill>
                              <a:latin typeface="Cambria Math" panose="02040503050406030204" pitchFamily="18" charset="0"/>
                            </a:rPr>
                          </m:ctrlPr>
                        </m:dPr>
                        <m:e>
                          <m:r>
                            <a:rPr lang="en-US" sz="1500" i="1">
                              <a:solidFill>
                                <a:schemeClr val="bg1"/>
                              </a:solidFill>
                              <a:latin typeface="Cambria Math" panose="02040503050406030204" pitchFamily="18" charset="0"/>
                            </a:rPr>
                            <m:t>1 </m:t>
                          </m:r>
                          <m:r>
                            <a:rPr lang="en-US" sz="1500" i="1">
                              <a:solidFill>
                                <a:schemeClr val="bg1"/>
                              </a:solidFill>
                              <a:latin typeface="Cambria Math" panose="02040503050406030204" pitchFamily="18" charset="0"/>
                            </a:rPr>
                            <m:t>𝑦𝑒𝑎𝑟</m:t>
                          </m:r>
                        </m:e>
                      </m:d>
                      <m:r>
                        <a:rPr lang="en-US" sz="1500" i="1">
                          <a:solidFill>
                            <a:schemeClr val="bg1"/>
                          </a:solidFill>
                          <a:latin typeface="Cambria Math" panose="02040503050406030204" pitchFamily="18" charset="0"/>
                        </a:rPr>
                        <m:t>=1−</m:t>
                      </m:r>
                      <m:sSup>
                        <m:sSupPr>
                          <m:ctrlPr>
                            <a:rPr lang="en-US" sz="1500" i="1">
                              <a:solidFill>
                                <a:schemeClr val="bg1"/>
                              </a:solidFill>
                              <a:latin typeface="Cambria Math" panose="02040503050406030204" pitchFamily="18" charset="0"/>
                            </a:rPr>
                          </m:ctrlPr>
                        </m:sSupPr>
                        <m:e>
                          <m:r>
                            <a:rPr lang="en-US" sz="1500" i="1">
                              <a:solidFill>
                                <a:schemeClr val="bg1"/>
                              </a:solidFill>
                              <a:latin typeface="Cambria Math" panose="02040503050406030204" pitchFamily="18" charset="0"/>
                            </a:rPr>
                            <m:t>𝑒</m:t>
                          </m:r>
                        </m:e>
                        <m:sup>
                          <m:r>
                            <a:rPr lang="en-US" sz="1500" i="1">
                              <a:solidFill>
                                <a:schemeClr val="bg1"/>
                              </a:solidFill>
                              <a:latin typeface="Cambria Math" panose="02040503050406030204" pitchFamily="18" charset="0"/>
                            </a:rPr>
                            <m:t>−</m:t>
                          </m:r>
                          <m:d>
                            <m:dPr>
                              <m:ctrlPr>
                                <a:rPr lang="en-US" sz="1500" i="1">
                                  <a:solidFill>
                                    <a:schemeClr val="bg1"/>
                                  </a:solidFill>
                                  <a:latin typeface="Cambria Math" panose="02040503050406030204" pitchFamily="18" charset="0"/>
                                </a:rPr>
                              </m:ctrlPr>
                            </m:dPr>
                            <m:e>
                              <m:r>
                                <a:rPr lang="en-US" sz="1500" i="1">
                                  <a:solidFill>
                                    <a:schemeClr val="bg1"/>
                                  </a:solidFill>
                                  <a:latin typeface="Cambria Math" panose="02040503050406030204" pitchFamily="18" charset="0"/>
                                </a:rPr>
                                <m:t>0.94</m:t>
                              </m:r>
                            </m:e>
                          </m:d>
                          <m:d>
                            <m:dPr>
                              <m:ctrlPr>
                                <a:rPr lang="en-US" sz="1500" i="1">
                                  <a:solidFill>
                                    <a:schemeClr val="bg1"/>
                                  </a:solidFill>
                                  <a:latin typeface="Cambria Math" panose="02040503050406030204" pitchFamily="18" charset="0"/>
                                </a:rPr>
                              </m:ctrlPr>
                            </m:dPr>
                            <m:e>
                              <m:r>
                                <a:rPr lang="en-US" sz="1500" i="1">
                                  <a:solidFill>
                                    <a:schemeClr val="bg1"/>
                                  </a:solidFill>
                                  <a:latin typeface="Cambria Math" panose="02040503050406030204" pitchFamily="18" charset="0"/>
                                </a:rPr>
                                <m:t>1 </m:t>
                              </m:r>
                              <m:r>
                                <a:rPr lang="en-US" sz="1500" i="1">
                                  <a:solidFill>
                                    <a:schemeClr val="bg1"/>
                                  </a:solidFill>
                                  <a:latin typeface="Cambria Math" panose="02040503050406030204" pitchFamily="18" charset="0"/>
                                </a:rPr>
                                <m:t>𝑦𝑒𝑎𝑟</m:t>
                              </m:r>
                            </m:e>
                          </m:d>
                        </m:sup>
                      </m:sSup>
                      <m:r>
                        <a:rPr lang="en-US" sz="1500" i="1">
                          <a:solidFill>
                            <a:schemeClr val="bg1"/>
                          </a:solidFill>
                          <a:latin typeface="Cambria Math" panose="02040503050406030204" pitchFamily="18" charset="0"/>
                        </a:rPr>
                        <m:t>=0.61</m:t>
                      </m:r>
                    </m:oMath>
                  </m:oMathPara>
                </a14:m>
                <a:endParaRPr lang="en-US" sz="1500" dirty="0">
                  <a:solidFill>
                    <a:schemeClr val="bg1"/>
                  </a:solidFill>
                </a:endParaRPr>
              </a:p>
            </p:txBody>
          </p:sp>
        </mc:Choice>
        <mc:Fallback xmlns="">
          <p:sp>
            <p:nvSpPr>
              <p:cNvPr id="14" name="TextBox 13">
                <a:extLst>
                  <a:ext uri="{FF2B5EF4-FFF2-40B4-BE49-F238E27FC236}">
                    <a16:creationId xmlns:a16="http://schemas.microsoft.com/office/drawing/2014/main" id="{72070E80-931E-46C0-84C0-15674A7E5A8E}"/>
                  </a:ext>
                </a:extLst>
              </p:cNvPr>
              <p:cNvSpPr txBox="1">
                <a:spLocks noRot="1" noChangeAspect="1" noMove="1" noResize="1" noEditPoints="1" noAdjustHandles="1" noChangeArrowheads="1" noChangeShapeType="1" noTextEdit="1"/>
              </p:cNvSpPr>
              <p:nvPr/>
            </p:nvSpPr>
            <p:spPr>
              <a:xfrm>
                <a:off x="3938127" y="4128533"/>
                <a:ext cx="3248453" cy="246542"/>
              </a:xfrm>
              <a:prstGeom prst="rect">
                <a:avLst/>
              </a:prstGeom>
              <a:blipFill>
                <a:blip r:embed="rId3"/>
                <a:stretch>
                  <a:fillRect l="-750" r="-750" b="-26829"/>
                </a:stretch>
              </a:blipFill>
            </p:spPr>
            <p:txBody>
              <a:bodyPr/>
              <a:lstStyle/>
              <a:p>
                <a:r>
                  <a:rPr lang="en-US">
                    <a:noFill/>
                  </a:rPr>
                  <a:t> </a:t>
                </a:r>
              </a:p>
            </p:txBody>
          </p:sp>
        </mc:Fallback>
      </mc:AlternateContent>
    </p:spTree>
    <p:extLst>
      <p:ext uri="{BB962C8B-B14F-4D97-AF65-F5344CB8AC3E}">
        <p14:creationId xmlns:p14="http://schemas.microsoft.com/office/powerpoint/2010/main" val="427476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55D1F0-DFBB-3145-A358-9FDAD5CE9E1E}"/>
              </a:ext>
            </a:extLst>
          </p:cNvPr>
          <p:cNvSpPr txBox="1"/>
          <p:nvPr/>
        </p:nvSpPr>
        <p:spPr>
          <a:xfrm>
            <a:off x="537369" y="2017752"/>
            <a:ext cx="3832127" cy="1107996"/>
          </a:xfrm>
          <a:prstGeom prst="rect">
            <a:avLst/>
          </a:prstGeom>
          <a:noFill/>
        </p:spPr>
        <p:txBody>
          <a:bodyPr wrap="square" rtlCol="0">
            <a:spAutoFit/>
          </a:bodyPr>
          <a:lstStyle/>
          <a:p>
            <a:r>
              <a:rPr lang="en-US" sz="3300" dirty="0">
                <a:solidFill>
                  <a:schemeClr val="bg1"/>
                </a:solidFill>
                <a:latin typeface="Arial" panose="020B0604020202020204" pitchFamily="34" charset="0"/>
                <a:cs typeface="Arial" panose="020B0604020202020204" pitchFamily="34" charset="0"/>
              </a:rPr>
              <a:t>Back to Markov models</a:t>
            </a:r>
          </a:p>
        </p:txBody>
      </p:sp>
      <p:sp>
        <p:nvSpPr>
          <p:cNvPr id="4" name="Rectangle 3">
            <a:extLst>
              <a:ext uri="{FF2B5EF4-FFF2-40B4-BE49-F238E27FC236}">
                <a16:creationId xmlns:a16="http://schemas.microsoft.com/office/drawing/2014/main" id="{F09E48FE-8001-43F0-8632-10865CFEBD3C}"/>
              </a:ext>
            </a:extLst>
          </p:cNvPr>
          <p:cNvSpPr/>
          <p:nvPr/>
        </p:nvSpPr>
        <p:spPr>
          <a:xfrm>
            <a:off x="4888342" y="2203319"/>
            <a:ext cx="3866225" cy="646331"/>
          </a:xfrm>
          <a:prstGeom prst="rect">
            <a:avLst/>
          </a:prstGeom>
        </p:spPr>
        <p:txBody>
          <a:bodyPr wrap="square">
            <a:spAutoFit/>
          </a:bodyPr>
          <a:lstStyle/>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Markov cohorts and Microsimulations</a:t>
            </a:r>
          </a:p>
        </p:txBody>
      </p:sp>
    </p:spTree>
    <p:extLst>
      <p:ext uri="{BB962C8B-B14F-4D97-AF65-F5344CB8AC3E}">
        <p14:creationId xmlns:p14="http://schemas.microsoft.com/office/powerpoint/2010/main" val="7310026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45996" y="188158"/>
            <a:ext cx="8736317" cy="608855"/>
          </a:xfrm>
        </p:spPr>
        <p:txBody>
          <a:bodyPr>
            <a:normAutofit/>
          </a:bodyPr>
          <a:lstStyle/>
          <a:p>
            <a:pPr algn="l">
              <a:lnSpc>
                <a:spcPct val="100000"/>
              </a:lnSpc>
            </a:pPr>
            <a:r>
              <a:rPr lang="en-US" sz="2400" dirty="0">
                <a:solidFill>
                  <a:srgbClr val="006C92"/>
                </a:solidFill>
                <a:latin typeface="Arial" panose="020B0604020202020204" pitchFamily="34" charset="0"/>
                <a:cs typeface="Arial" panose="020B0604020202020204" pitchFamily="34" charset="0"/>
              </a:rPr>
              <a:t>Cohort versus Microsimulations (1)</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3393237"/>
          </a:xfrm>
          <a:prstGeom prst="rect">
            <a:avLst/>
          </a:prstGeom>
        </p:spPr>
        <p:txBody>
          <a:bodyPr wrap="square">
            <a:spAutoFit/>
          </a:bodyPr>
          <a:lstStyle/>
          <a:p>
            <a:pPr>
              <a:spcAft>
                <a:spcPts val="900"/>
              </a:spcAft>
            </a:pPr>
            <a:r>
              <a:rPr lang="en-US" b="1" dirty="0">
                <a:solidFill>
                  <a:schemeClr val="bg1"/>
                </a:solidFill>
                <a:latin typeface="Arial" panose="020B0604020202020204" pitchFamily="34" charset="0"/>
                <a:ea typeface="Calibri" panose="020F0502020204030204" pitchFamily="34" charset="0"/>
                <a:cs typeface="Arial" panose="020B0604020202020204" pitchFamily="34" charset="0"/>
              </a:rPr>
              <a:t>Cohort simulation</a:t>
            </a:r>
          </a:p>
          <a:p>
            <a:pPr lvl="1">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Model a group of hypothetical patients at the same time</a:t>
            </a:r>
          </a:p>
          <a:p>
            <a:pPr lvl="1">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Time horizon is fixed</a:t>
            </a:r>
          </a:p>
          <a:p>
            <a:pPr lvl="1">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Computationally less intensive</a:t>
            </a:r>
          </a:p>
          <a:p>
            <a:pPr>
              <a:spcAft>
                <a:spcPts val="900"/>
              </a:spcAft>
            </a:pPr>
            <a:r>
              <a:rPr lang="en-US" b="1" dirty="0">
                <a:solidFill>
                  <a:schemeClr val="bg1"/>
                </a:solidFill>
                <a:latin typeface="Arial" panose="020B0604020202020204" pitchFamily="34" charset="0"/>
                <a:ea typeface="Calibri" panose="020F0502020204030204" pitchFamily="34" charset="0"/>
                <a:cs typeface="Arial" panose="020B0604020202020204" pitchFamily="34" charset="0"/>
              </a:rPr>
              <a:t>Individual or microsimulations (Monte Carlo)</a:t>
            </a:r>
          </a:p>
          <a:p>
            <a:pPr lvl="1">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Individuals are modeled through the Markov models one at a time</a:t>
            </a:r>
          </a:p>
          <a:p>
            <a:pPr lvl="1">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Time for each patient can be short or long</a:t>
            </a:r>
          </a:p>
          <a:p>
            <a:pPr lvl="1">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Computationally intensive</a:t>
            </a:r>
          </a:p>
        </p:txBody>
      </p:sp>
    </p:spTree>
    <p:extLst>
      <p:ext uri="{BB962C8B-B14F-4D97-AF65-F5344CB8AC3E}">
        <p14:creationId xmlns:p14="http://schemas.microsoft.com/office/powerpoint/2010/main" val="2779973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22837" y="188158"/>
            <a:ext cx="8659476"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(2)</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18" name="Picture 17">
            <a:extLst>
              <a:ext uri="{FF2B5EF4-FFF2-40B4-BE49-F238E27FC236}">
                <a16:creationId xmlns:a16="http://schemas.microsoft.com/office/drawing/2014/main" id="{508E7873-6E22-4B4E-90ED-8A2119E7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5173" y="1066931"/>
            <a:ext cx="805403" cy="805403"/>
          </a:xfrm>
          <a:prstGeom prst="rect">
            <a:avLst/>
          </a:prstGeom>
        </p:spPr>
      </p:pic>
      <p:pic>
        <p:nvPicPr>
          <p:cNvPr id="19" name="Picture 18">
            <a:extLst>
              <a:ext uri="{FF2B5EF4-FFF2-40B4-BE49-F238E27FC236}">
                <a16:creationId xmlns:a16="http://schemas.microsoft.com/office/drawing/2014/main" id="{14F251C9-57C0-447C-BF30-BF24D84A7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0154" y="1228472"/>
            <a:ext cx="805403" cy="805403"/>
          </a:xfrm>
          <a:prstGeom prst="rect">
            <a:avLst/>
          </a:prstGeom>
        </p:spPr>
      </p:pic>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453" y="1342105"/>
            <a:ext cx="805403" cy="805403"/>
          </a:xfrm>
          <a:prstGeom prst="rect">
            <a:avLst/>
          </a:prstGeom>
        </p:spPr>
      </p:pic>
      <p:pic>
        <p:nvPicPr>
          <p:cNvPr id="21" name="Picture 20">
            <a:extLst>
              <a:ext uri="{FF2B5EF4-FFF2-40B4-BE49-F238E27FC236}">
                <a16:creationId xmlns:a16="http://schemas.microsoft.com/office/drawing/2014/main" id="{9007E385-9AB3-44B3-A31C-2AF6FE0DA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434" y="1483513"/>
            <a:ext cx="805403" cy="805403"/>
          </a:xfrm>
          <a:prstGeom prst="rect">
            <a:avLst/>
          </a:prstGeom>
        </p:spPr>
      </p:pic>
      <p:pic>
        <p:nvPicPr>
          <p:cNvPr id="22" name="Picture 21">
            <a:extLst>
              <a:ext uri="{FF2B5EF4-FFF2-40B4-BE49-F238E27FC236}">
                <a16:creationId xmlns:a16="http://schemas.microsoft.com/office/drawing/2014/main" id="{642E0DCD-2278-497D-8C75-4087A3CEA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770" y="922240"/>
            <a:ext cx="805403" cy="805403"/>
          </a:xfrm>
          <a:prstGeom prst="rect">
            <a:avLst/>
          </a:prstGeom>
        </p:spPr>
      </p:pic>
      <p:pic>
        <p:nvPicPr>
          <p:cNvPr id="23" name="Picture 22">
            <a:extLst>
              <a:ext uri="{FF2B5EF4-FFF2-40B4-BE49-F238E27FC236}">
                <a16:creationId xmlns:a16="http://schemas.microsoft.com/office/drawing/2014/main" id="{C36E0D7D-4C63-4F54-9CAC-B8E49A1D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7645" y="1496227"/>
            <a:ext cx="805403" cy="805403"/>
          </a:xfrm>
          <a:prstGeom prst="rect">
            <a:avLst/>
          </a:prstGeom>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spTree>
    <p:extLst>
      <p:ext uri="{BB962C8B-B14F-4D97-AF65-F5344CB8AC3E}">
        <p14:creationId xmlns:p14="http://schemas.microsoft.com/office/powerpoint/2010/main" val="1216822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22836" y="188158"/>
            <a:ext cx="8659477"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(3)</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18" name="Picture 17">
            <a:extLst>
              <a:ext uri="{FF2B5EF4-FFF2-40B4-BE49-F238E27FC236}">
                <a16:creationId xmlns:a16="http://schemas.microsoft.com/office/drawing/2014/main" id="{508E7873-6E22-4B4E-90ED-8A2119E7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297" y="2901340"/>
            <a:ext cx="805403" cy="805403"/>
          </a:xfrm>
          <a:prstGeom prst="rect">
            <a:avLst/>
          </a:prstGeom>
        </p:spPr>
      </p:pic>
      <p:pic>
        <p:nvPicPr>
          <p:cNvPr id="19" name="Picture 18">
            <a:extLst>
              <a:ext uri="{FF2B5EF4-FFF2-40B4-BE49-F238E27FC236}">
                <a16:creationId xmlns:a16="http://schemas.microsoft.com/office/drawing/2014/main" id="{14F251C9-57C0-447C-BF30-BF24D84A7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920" y="2913265"/>
            <a:ext cx="805403" cy="805403"/>
          </a:xfrm>
          <a:prstGeom prst="rect">
            <a:avLst/>
          </a:prstGeom>
        </p:spPr>
      </p:pic>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9229" y="2916687"/>
            <a:ext cx="805403" cy="805403"/>
          </a:xfrm>
          <a:prstGeom prst="rect">
            <a:avLst/>
          </a:prstGeom>
        </p:spPr>
      </p:pic>
      <p:pic>
        <p:nvPicPr>
          <p:cNvPr id="21" name="Picture 20">
            <a:extLst>
              <a:ext uri="{FF2B5EF4-FFF2-40B4-BE49-F238E27FC236}">
                <a16:creationId xmlns:a16="http://schemas.microsoft.com/office/drawing/2014/main" id="{9007E385-9AB3-44B3-A31C-2AF6FE0DA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3023" y="2916687"/>
            <a:ext cx="805403" cy="805403"/>
          </a:xfrm>
          <a:prstGeom prst="rect">
            <a:avLst/>
          </a:prstGeom>
        </p:spPr>
      </p:pic>
      <p:pic>
        <p:nvPicPr>
          <p:cNvPr id="22" name="Picture 21">
            <a:extLst>
              <a:ext uri="{FF2B5EF4-FFF2-40B4-BE49-F238E27FC236}">
                <a16:creationId xmlns:a16="http://schemas.microsoft.com/office/drawing/2014/main" id="{642E0DCD-2278-497D-8C75-4087A3CEA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524" y="2774282"/>
            <a:ext cx="805403" cy="805403"/>
          </a:xfrm>
          <a:prstGeom prst="rect">
            <a:avLst/>
          </a:prstGeom>
        </p:spPr>
      </p:pic>
      <p:pic>
        <p:nvPicPr>
          <p:cNvPr id="23" name="Picture 22">
            <a:extLst>
              <a:ext uri="{FF2B5EF4-FFF2-40B4-BE49-F238E27FC236}">
                <a16:creationId xmlns:a16="http://schemas.microsoft.com/office/drawing/2014/main" id="{C36E0D7D-4C63-4F54-9CAC-B8E49A1D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714" y="2680461"/>
            <a:ext cx="805403" cy="805403"/>
          </a:xfrm>
          <a:prstGeom prst="rect">
            <a:avLst/>
          </a:prstGeom>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spTree>
    <p:extLst>
      <p:ext uri="{BB962C8B-B14F-4D97-AF65-F5344CB8AC3E}">
        <p14:creationId xmlns:p14="http://schemas.microsoft.com/office/powerpoint/2010/main" val="2299562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30520" y="188158"/>
            <a:ext cx="8651793"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(4)</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18" name="Picture 17">
            <a:extLst>
              <a:ext uri="{FF2B5EF4-FFF2-40B4-BE49-F238E27FC236}">
                <a16:creationId xmlns:a16="http://schemas.microsoft.com/office/drawing/2014/main" id="{508E7873-6E22-4B4E-90ED-8A2119E7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489" y="3811447"/>
            <a:ext cx="805403" cy="805403"/>
          </a:xfrm>
          <a:prstGeom prst="rect">
            <a:avLst/>
          </a:prstGeom>
        </p:spPr>
      </p:pic>
      <p:pic>
        <p:nvPicPr>
          <p:cNvPr id="19" name="Picture 18">
            <a:extLst>
              <a:ext uri="{FF2B5EF4-FFF2-40B4-BE49-F238E27FC236}">
                <a16:creationId xmlns:a16="http://schemas.microsoft.com/office/drawing/2014/main" id="{14F251C9-57C0-447C-BF30-BF24D84A7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9601" y="3869462"/>
            <a:ext cx="805403" cy="805403"/>
          </a:xfrm>
          <a:prstGeom prst="rect">
            <a:avLst/>
          </a:prstGeom>
        </p:spPr>
      </p:pic>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6913" y="3869462"/>
            <a:ext cx="805403" cy="805403"/>
          </a:xfrm>
          <a:prstGeom prst="rect">
            <a:avLst/>
          </a:prstGeom>
        </p:spPr>
      </p:pic>
      <p:pic>
        <p:nvPicPr>
          <p:cNvPr id="21" name="Picture 20">
            <a:extLst>
              <a:ext uri="{FF2B5EF4-FFF2-40B4-BE49-F238E27FC236}">
                <a16:creationId xmlns:a16="http://schemas.microsoft.com/office/drawing/2014/main" id="{9007E385-9AB3-44B3-A31C-2AF6FE0DA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6897" y="3792503"/>
            <a:ext cx="805403" cy="805403"/>
          </a:xfrm>
          <a:prstGeom prst="rect">
            <a:avLst/>
          </a:prstGeom>
        </p:spPr>
      </p:pic>
      <p:pic>
        <p:nvPicPr>
          <p:cNvPr id="22" name="Picture 21">
            <a:extLst>
              <a:ext uri="{FF2B5EF4-FFF2-40B4-BE49-F238E27FC236}">
                <a16:creationId xmlns:a16="http://schemas.microsoft.com/office/drawing/2014/main" id="{642E0DCD-2278-497D-8C75-4087A3CEA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79" y="3889297"/>
            <a:ext cx="805403" cy="805403"/>
          </a:xfrm>
          <a:prstGeom prst="rect">
            <a:avLst/>
          </a:prstGeom>
        </p:spPr>
      </p:pic>
      <p:pic>
        <p:nvPicPr>
          <p:cNvPr id="23" name="Picture 22">
            <a:extLst>
              <a:ext uri="{FF2B5EF4-FFF2-40B4-BE49-F238E27FC236}">
                <a16:creationId xmlns:a16="http://schemas.microsoft.com/office/drawing/2014/main" id="{C36E0D7D-4C63-4F54-9CAC-B8E49A1D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221" y="3767327"/>
            <a:ext cx="805403" cy="805403"/>
          </a:xfrm>
          <a:prstGeom prst="rect">
            <a:avLst/>
          </a:prstGeom>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spTree>
    <p:extLst>
      <p:ext uri="{BB962C8B-B14F-4D97-AF65-F5344CB8AC3E}">
        <p14:creationId xmlns:p14="http://schemas.microsoft.com/office/powerpoint/2010/main" val="4163457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22836" y="188158"/>
            <a:ext cx="8659477"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(5)</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18" name="Picture 17">
            <a:extLst>
              <a:ext uri="{FF2B5EF4-FFF2-40B4-BE49-F238E27FC236}">
                <a16:creationId xmlns:a16="http://schemas.microsoft.com/office/drawing/2014/main" id="{508E7873-6E22-4B4E-90ED-8A2119E76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489" y="3811447"/>
            <a:ext cx="805403" cy="805403"/>
          </a:xfrm>
          <a:prstGeom prst="rect">
            <a:avLst/>
          </a:prstGeom>
        </p:spPr>
      </p:pic>
      <p:pic>
        <p:nvPicPr>
          <p:cNvPr id="19" name="Picture 18">
            <a:extLst>
              <a:ext uri="{FF2B5EF4-FFF2-40B4-BE49-F238E27FC236}">
                <a16:creationId xmlns:a16="http://schemas.microsoft.com/office/drawing/2014/main" id="{14F251C9-57C0-447C-BF30-BF24D84A7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9601" y="3869462"/>
            <a:ext cx="805403" cy="805403"/>
          </a:xfrm>
          <a:prstGeom prst="rect">
            <a:avLst/>
          </a:prstGeom>
        </p:spPr>
      </p:pic>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6913" y="3869462"/>
            <a:ext cx="805403" cy="805403"/>
          </a:xfrm>
          <a:prstGeom prst="rect">
            <a:avLst/>
          </a:prstGeom>
        </p:spPr>
      </p:pic>
      <p:pic>
        <p:nvPicPr>
          <p:cNvPr id="21" name="Picture 20">
            <a:extLst>
              <a:ext uri="{FF2B5EF4-FFF2-40B4-BE49-F238E27FC236}">
                <a16:creationId xmlns:a16="http://schemas.microsoft.com/office/drawing/2014/main" id="{9007E385-9AB3-44B3-A31C-2AF6FE0DA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6897" y="3792503"/>
            <a:ext cx="805403" cy="805403"/>
          </a:xfrm>
          <a:prstGeom prst="rect">
            <a:avLst/>
          </a:prstGeom>
        </p:spPr>
      </p:pic>
      <p:pic>
        <p:nvPicPr>
          <p:cNvPr id="22" name="Picture 21">
            <a:extLst>
              <a:ext uri="{FF2B5EF4-FFF2-40B4-BE49-F238E27FC236}">
                <a16:creationId xmlns:a16="http://schemas.microsoft.com/office/drawing/2014/main" id="{642E0DCD-2278-497D-8C75-4087A3CEA7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79" y="3889297"/>
            <a:ext cx="805403" cy="805403"/>
          </a:xfrm>
          <a:prstGeom prst="rect">
            <a:avLst/>
          </a:prstGeom>
        </p:spPr>
      </p:pic>
      <p:pic>
        <p:nvPicPr>
          <p:cNvPr id="23" name="Picture 22">
            <a:extLst>
              <a:ext uri="{FF2B5EF4-FFF2-40B4-BE49-F238E27FC236}">
                <a16:creationId xmlns:a16="http://schemas.microsoft.com/office/drawing/2014/main" id="{C36E0D7D-4C63-4F54-9CAC-B8E49A1D2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5221" y="3767327"/>
            <a:ext cx="805403" cy="805403"/>
          </a:xfrm>
          <a:prstGeom prst="rect">
            <a:avLst/>
          </a:prstGeom>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sp>
        <p:nvSpPr>
          <p:cNvPr id="3" name="TextBox 2">
            <a:extLst>
              <a:ext uri="{FF2B5EF4-FFF2-40B4-BE49-F238E27FC236}">
                <a16:creationId xmlns:a16="http://schemas.microsoft.com/office/drawing/2014/main" id="{B28EEFE5-94A4-4EC8-9E85-848316F5668A}"/>
              </a:ext>
            </a:extLst>
          </p:cNvPr>
          <p:cNvSpPr txBox="1"/>
          <p:nvPr/>
        </p:nvSpPr>
        <p:spPr>
          <a:xfrm>
            <a:off x="338902" y="3159404"/>
            <a:ext cx="2948949" cy="646331"/>
          </a:xfrm>
          <a:prstGeom prst="rect">
            <a:avLst/>
          </a:prstGeom>
          <a:noFill/>
        </p:spPr>
        <p:txBody>
          <a:bodyPr wrap="square" rtlCol="0">
            <a:spAutoFit/>
          </a:bodyPr>
          <a:lstStyle/>
          <a:p>
            <a:r>
              <a:rPr lang="en-US" dirty="0">
                <a:solidFill>
                  <a:srgbClr val="006C92"/>
                </a:solidFill>
                <a:latin typeface="Arial" panose="020B0604020202020204" pitchFamily="34" charset="0"/>
                <a:cs typeface="Arial" panose="020B0604020202020204" pitchFamily="34" charset="0"/>
              </a:rPr>
              <a:t>Memoryless (Markovian Assumption)</a:t>
            </a:r>
          </a:p>
        </p:txBody>
      </p:sp>
    </p:spTree>
    <p:extLst>
      <p:ext uri="{BB962C8B-B14F-4D97-AF65-F5344CB8AC3E}">
        <p14:creationId xmlns:p14="http://schemas.microsoft.com/office/powerpoint/2010/main" val="2238940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53572" y="188158"/>
            <a:ext cx="8628741"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(6)</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453" y="1342105"/>
            <a:ext cx="805403" cy="805403"/>
          </a:xfrm>
          <a:prstGeom prst="rect">
            <a:avLst/>
          </a:prstGeom>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spTree>
    <p:extLst>
      <p:ext uri="{BB962C8B-B14F-4D97-AF65-F5344CB8AC3E}">
        <p14:creationId xmlns:p14="http://schemas.microsoft.com/office/powerpoint/2010/main" val="2121107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76625" y="188158"/>
            <a:ext cx="8605688"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(7)</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9824" y="2983324"/>
            <a:ext cx="805403" cy="805403"/>
          </a:xfrm>
          <a:prstGeom prst="rect">
            <a:avLst/>
          </a:prstGeom>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cxnSp>
        <p:nvCxnSpPr>
          <p:cNvPr id="4" name="Straight Arrow Connector 3">
            <a:extLst>
              <a:ext uri="{FF2B5EF4-FFF2-40B4-BE49-F238E27FC236}">
                <a16:creationId xmlns:a16="http://schemas.microsoft.com/office/drawing/2014/main" id="{A47D91E8-F501-4DE0-84F4-99867F1539F7}"/>
              </a:ext>
            </a:extLst>
          </p:cNvPr>
          <p:cNvCxnSpPr>
            <a:stCxn id="6" idx="4"/>
          </p:cNvCxnSpPr>
          <p:nvPr/>
        </p:nvCxnSpPr>
        <p:spPr>
          <a:xfrm>
            <a:off x="5242876" y="2795682"/>
            <a:ext cx="0" cy="187643"/>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037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55D1F0-DFBB-3145-A358-9FDAD5CE9E1E}"/>
              </a:ext>
            </a:extLst>
          </p:cNvPr>
          <p:cNvSpPr txBox="1"/>
          <p:nvPr/>
        </p:nvSpPr>
        <p:spPr>
          <a:xfrm>
            <a:off x="437477" y="2283209"/>
            <a:ext cx="3832127" cy="600164"/>
          </a:xfrm>
          <a:prstGeom prst="rect">
            <a:avLst/>
          </a:prstGeom>
          <a:noFill/>
        </p:spPr>
        <p:txBody>
          <a:bodyPr wrap="square" rtlCol="0">
            <a:spAutoFit/>
          </a:bodyPr>
          <a:lstStyle/>
          <a:p>
            <a:r>
              <a:rPr lang="en-US" sz="3300" dirty="0">
                <a:solidFill>
                  <a:schemeClr val="bg1"/>
                </a:solidFill>
                <a:latin typeface="Arial" panose="020B0604020202020204" pitchFamily="34" charset="0"/>
                <a:cs typeface="Arial" panose="020B0604020202020204" pitchFamily="34" charset="0"/>
              </a:rPr>
              <a:t>Markov models</a:t>
            </a:r>
          </a:p>
        </p:txBody>
      </p:sp>
      <p:sp>
        <p:nvSpPr>
          <p:cNvPr id="4" name="Rectangle 3">
            <a:extLst>
              <a:ext uri="{FF2B5EF4-FFF2-40B4-BE49-F238E27FC236}">
                <a16:creationId xmlns:a16="http://schemas.microsoft.com/office/drawing/2014/main" id="{F09E48FE-8001-43F0-8632-10865CFEBD3C}"/>
              </a:ext>
            </a:extLst>
          </p:cNvPr>
          <p:cNvSpPr/>
          <p:nvPr/>
        </p:nvSpPr>
        <p:spPr>
          <a:xfrm>
            <a:off x="4840298" y="1417588"/>
            <a:ext cx="3866225" cy="2331407"/>
          </a:xfrm>
          <a:prstGeom prst="rect">
            <a:avLst/>
          </a:prstGeom>
        </p:spPr>
        <p:txBody>
          <a:bodyPr wrap="square">
            <a:spAutoFit/>
          </a:bodyPr>
          <a:lstStyle/>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Limitations of decision trees</a:t>
            </a:r>
          </a:p>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Markov model usefulness</a:t>
            </a:r>
          </a:p>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Markov model features</a:t>
            </a:r>
          </a:p>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Markov chain versus process</a:t>
            </a:r>
          </a:p>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Probability and Rates</a:t>
            </a:r>
          </a:p>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Discounting and Inflation</a:t>
            </a:r>
          </a:p>
        </p:txBody>
      </p:sp>
      <p:sp>
        <p:nvSpPr>
          <p:cNvPr id="3" name="Title 2">
            <a:extLst>
              <a:ext uri="{FF2B5EF4-FFF2-40B4-BE49-F238E27FC236}">
                <a16:creationId xmlns:a16="http://schemas.microsoft.com/office/drawing/2014/main" id="{39BB0B08-1E35-84B2-B9C2-DAA41F0B411E}"/>
              </a:ext>
            </a:extLst>
          </p:cNvPr>
          <p:cNvSpPr>
            <a:spLocks noGrp="1"/>
          </p:cNvSpPr>
          <p:nvPr>
            <p:ph type="ctrTitle"/>
          </p:nvPr>
        </p:nvSpPr>
        <p:spPr>
          <a:xfrm>
            <a:off x="153680" y="188158"/>
            <a:ext cx="8728633" cy="608855"/>
          </a:xfrm>
        </p:spPr>
        <p:txBody>
          <a:bodyPr/>
          <a:lstStyle/>
          <a:p>
            <a:pPr>
              <a:lnSpc>
                <a:spcPct val="100000"/>
              </a:lnSpc>
            </a:pPr>
            <a:r>
              <a:rPr lang="en-US" dirty="0">
                <a:solidFill>
                  <a:srgbClr val="006C92"/>
                </a:solidFill>
                <a:latin typeface="+mj-lt"/>
              </a:rPr>
              <a:t>Outline</a:t>
            </a:r>
          </a:p>
        </p:txBody>
      </p:sp>
    </p:spTree>
    <p:extLst>
      <p:ext uri="{BB962C8B-B14F-4D97-AF65-F5344CB8AC3E}">
        <p14:creationId xmlns:p14="http://schemas.microsoft.com/office/powerpoint/2010/main" val="2233008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74321" y="188158"/>
            <a:ext cx="8607992"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(8)</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415" y="3843094"/>
            <a:ext cx="805403" cy="805403"/>
          </a:xfrm>
          <a:prstGeom prst="rect">
            <a:avLst/>
          </a:prstGeom>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cxnSp>
        <p:nvCxnSpPr>
          <p:cNvPr id="4" name="Straight Arrow Connector 3">
            <a:extLst>
              <a:ext uri="{FF2B5EF4-FFF2-40B4-BE49-F238E27FC236}">
                <a16:creationId xmlns:a16="http://schemas.microsoft.com/office/drawing/2014/main" id="{27B3390F-837E-47C2-82C2-14A9EC38DCF6}"/>
              </a:ext>
            </a:extLst>
          </p:cNvPr>
          <p:cNvCxnSpPr>
            <a:stCxn id="6" idx="4"/>
            <a:endCxn id="9" idx="0"/>
          </p:cNvCxnSpPr>
          <p:nvPr/>
        </p:nvCxnSpPr>
        <p:spPr>
          <a:xfrm>
            <a:off x="5242876" y="2795682"/>
            <a:ext cx="0" cy="191419"/>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68CF957-B76C-4A7E-9CD6-22EE779F1EC6}"/>
              </a:ext>
            </a:extLst>
          </p:cNvPr>
          <p:cNvCxnSpPr>
            <a:stCxn id="9" idx="4"/>
          </p:cNvCxnSpPr>
          <p:nvPr/>
        </p:nvCxnSpPr>
        <p:spPr>
          <a:xfrm>
            <a:off x="5242876" y="3725866"/>
            <a:ext cx="1600686" cy="183866"/>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356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45890" y="188158"/>
            <a:ext cx="8636424"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(9)</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453" y="1342105"/>
            <a:ext cx="805403" cy="805403"/>
          </a:xfrm>
          <a:prstGeom prst="rect">
            <a:avLst/>
          </a:prstGeom>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spTree>
    <p:extLst>
      <p:ext uri="{BB962C8B-B14F-4D97-AF65-F5344CB8AC3E}">
        <p14:creationId xmlns:p14="http://schemas.microsoft.com/office/powerpoint/2010/main" val="14377471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68940" y="188158"/>
            <a:ext cx="8613373"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(10)</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523" y="2791906"/>
            <a:ext cx="805403" cy="805403"/>
          </a:xfrm>
          <a:prstGeom prst="rect">
            <a:avLst/>
          </a:prstGeom>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cxnSp>
        <p:nvCxnSpPr>
          <p:cNvPr id="4" name="Straight Arrow Connector 3">
            <a:extLst>
              <a:ext uri="{FF2B5EF4-FFF2-40B4-BE49-F238E27FC236}">
                <a16:creationId xmlns:a16="http://schemas.microsoft.com/office/drawing/2014/main" id="{079A70F0-F1D5-473C-BC39-F1EA9DC4B6A3}"/>
              </a:ext>
            </a:extLst>
          </p:cNvPr>
          <p:cNvCxnSpPr>
            <a:stCxn id="6" idx="4"/>
          </p:cNvCxnSpPr>
          <p:nvPr/>
        </p:nvCxnSpPr>
        <p:spPr>
          <a:xfrm>
            <a:off x="5242876" y="2795682"/>
            <a:ext cx="1283053" cy="265152"/>
          </a:xfrm>
          <a:prstGeom prst="straightConnector1">
            <a:avLst/>
          </a:prstGeom>
          <a:ln w="57150">
            <a:solidFill>
              <a:srgbClr val="006C9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8628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68940" y="188158"/>
            <a:ext cx="8613373"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Cohort versus Microsimulations (11)</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854080"/>
          </a:xfrm>
          <a:prstGeom prst="rect">
            <a:avLst/>
          </a:prstGeom>
        </p:spPr>
        <p:txBody>
          <a:bodyPr wrap="square">
            <a:spAutoFit/>
          </a:bodyPr>
          <a:lstStyle/>
          <a:p>
            <a:pPr>
              <a:spcAft>
                <a:spcPts val="900"/>
              </a:spcAft>
            </a:pPr>
            <a:r>
              <a:rPr lang="en-US" sz="2100" dirty="0">
                <a:solidFill>
                  <a:schemeClr val="accent1">
                    <a:lumMod val="20000"/>
                    <a:lumOff val="80000"/>
                  </a:schemeClr>
                </a:solidFill>
                <a:latin typeface="Arial" panose="020B0604020202020204" pitchFamily="34" charset="0"/>
                <a:ea typeface="Calibri" panose="020F0502020204030204" pitchFamily="34" charset="0"/>
                <a:cs typeface="Arial" panose="020B0604020202020204" pitchFamily="34" charset="0"/>
              </a:rPr>
              <a:t>Cohort simulation</a:t>
            </a:r>
          </a:p>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Individual or microsimulations</a:t>
            </a:r>
          </a:p>
        </p:txBody>
      </p:sp>
      <p:sp>
        <p:nvSpPr>
          <p:cNvPr id="6" name="Oval 5">
            <a:extLst>
              <a:ext uri="{FF2B5EF4-FFF2-40B4-BE49-F238E27FC236}">
                <a16:creationId xmlns:a16="http://schemas.microsoft.com/office/drawing/2014/main" id="{30DA7247-46C1-44DE-87A6-A2CA402D8C3B}"/>
              </a:ext>
            </a:extLst>
          </p:cNvPr>
          <p:cNvSpPr/>
          <p:nvPr/>
        </p:nvSpPr>
        <p:spPr>
          <a:xfrm>
            <a:off x="4716547" y="2056917"/>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7" name="Oval 6">
            <a:extLst>
              <a:ext uri="{FF2B5EF4-FFF2-40B4-BE49-F238E27FC236}">
                <a16:creationId xmlns:a16="http://schemas.microsoft.com/office/drawing/2014/main" id="{520B1160-3248-40AF-AC62-FD4A86884E7B}"/>
              </a:ext>
            </a:extLst>
          </p:cNvPr>
          <p:cNvSpPr/>
          <p:nvPr/>
        </p:nvSpPr>
        <p:spPr>
          <a:xfrm>
            <a:off x="6273049"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8" name="Oval 7">
            <a:extLst>
              <a:ext uri="{FF2B5EF4-FFF2-40B4-BE49-F238E27FC236}">
                <a16:creationId xmlns:a16="http://schemas.microsoft.com/office/drawing/2014/main" id="{F7DE15CD-D4D8-4997-ADDC-CD27964147DB}"/>
              </a:ext>
            </a:extLst>
          </p:cNvPr>
          <p:cNvSpPr/>
          <p:nvPr/>
        </p:nvSpPr>
        <p:spPr>
          <a:xfrm>
            <a:off x="7829550" y="205314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9" name="Oval 8">
            <a:extLst>
              <a:ext uri="{FF2B5EF4-FFF2-40B4-BE49-F238E27FC236}">
                <a16:creationId xmlns:a16="http://schemas.microsoft.com/office/drawing/2014/main" id="{9B7A5CFA-6EAE-4DD7-89DC-376E23FBCDE2}"/>
              </a:ext>
            </a:extLst>
          </p:cNvPr>
          <p:cNvSpPr/>
          <p:nvPr/>
        </p:nvSpPr>
        <p:spPr>
          <a:xfrm>
            <a:off x="4716547" y="2987101"/>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0" name="Oval 9">
            <a:extLst>
              <a:ext uri="{FF2B5EF4-FFF2-40B4-BE49-F238E27FC236}">
                <a16:creationId xmlns:a16="http://schemas.microsoft.com/office/drawing/2014/main" id="{FADA8D09-3CF2-481E-ACBA-05D2DD9BD41F}"/>
              </a:ext>
            </a:extLst>
          </p:cNvPr>
          <p:cNvSpPr/>
          <p:nvPr/>
        </p:nvSpPr>
        <p:spPr>
          <a:xfrm>
            <a:off x="6273049"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1" name="Oval 10">
            <a:extLst>
              <a:ext uri="{FF2B5EF4-FFF2-40B4-BE49-F238E27FC236}">
                <a16:creationId xmlns:a16="http://schemas.microsoft.com/office/drawing/2014/main" id="{09207D94-3D5F-4EF4-9EE5-0A6DD3AC2288}"/>
              </a:ext>
            </a:extLst>
          </p:cNvPr>
          <p:cNvSpPr/>
          <p:nvPr/>
        </p:nvSpPr>
        <p:spPr>
          <a:xfrm>
            <a:off x="7829550" y="2983325"/>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sp>
        <p:nvSpPr>
          <p:cNvPr id="15" name="Oval 14">
            <a:extLst>
              <a:ext uri="{FF2B5EF4-FFF2-40B4-BE49-F238E27FC236}">
                <a16:creationId xmlns:a16="http://schemas.microsoft.com/office/drawing/2014/main" id="{A077B3F9-DE9D-4C89-9972-55133BF6C630}"/>
              </a:ext>
            </a:extLst>
          </p:cNvPr>
          <p:cNvSpPr/>
          <p:nvPr/>
        </p:nvSpPr>
        <p:spPr>
          <a:xfrm>
            <a:off x="4774287" y="3913508"/>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Well</a:t>
            </a:r>
          </a:p>
        </p:txBody>
      </p:sp>
      <p:sp>
        <p:nvSpPr>
          <p:cNvPr id="16" name="Oval 15">
            <a:extLst>
              <a:ext uri="{FF2B5EF4-FFF2-40B4-BE49-F238E27FC236}">
                <a16:creationId xmlns:a16="http://schemas.microsoft.com/office/drawing/2014/main" id="{B9151279-E4A5-42AF-8266-36C405E1E321}"/>
              </a:ext>
            </a:extLst>
          </p:cNvPr>
          <p:cNvSpPr/>
          <p:nvPr/>
        </p:nvSpPr>
        <p:spPr>
          <a:xfrm>
            <a:off x="6330788"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Illness</a:t>
            </a:r>
          </a:p>
        </p:txBody>
      </p:sp>
      <p:sp>
        <p:nvSpPr>
          <p:cNvPr id="17" name="Oval 16">
            <a:extLst>
              <a:ext uri="{FF2B5EF4-FFF2-40B4-BE49-F238E27FC236}">
                <a16:creationId xmlns:a16="http://schemas.microsoft.com/office/drawing/2014/main" id="{37A72A91-E8F4-4F4B-90FC-AD5CFFB3444E}"/>
              </a:ext>
            </a:extLst>
          </p:cNvPr>
          <p:cNvSpPr/>
          <p:nvPr/>
        </p:nvSpPr>
        <p:spPr>
          <a:xfrm>
            <a:off x="7887289" y="3909732"/>
            <a:ext cx="1052657" cy="738765"/>
          </a:xfrm>
          <a:prstGeom prst="ellipse">
            <a:avLst/>
          </a:prstGeom>
          <a:solidFill>
            <a:schemeClr val="accent1">
              <a:lumMod val="20000"/>
              <a:lumOff val="80000"/>
            </a:schemeClr>
          </a:solidFill>
          <a:ln w="28575">
            <a:solidFill>
              <a:srgbClr val="006C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accent5">
                    <a:lumMod val="50000"/>
                  </a:schemeClr>
                </a:solidFill>
              </a:rPr>
              <a:t>Dead</a:t>
            </a:r>
          </a:p>
        </p:txBody>
      </p:sp>
      <p:pic>
        <p:nvPicPr>
          <p:cNvPr id="20" name="Picture 19">
            <a:extLst>
              <a:ext uri="{FF2B5EF4-FFF2-40B4-BE49-F238E27FC236}">
                <a16:creationId xmlns:a16="http://schemas.microsoft.com/office/drawing/2014/main" id="{2BB5328E-6597-489B-B8DB-FE5F8FF836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6940" y="3775677"/>
            <a:ext cx="805403" cy="805403"/>
          </a:xfrm>
          <a:prstGeom prst="rect">
            <a:avLst/>
          </a:prstGeom>
          <a:noFill/>
          <a:ln>
            <a:noFill/>
          </a:ln>
        </p:spPr>
      </p:pic>
      <p:sp>
        <p:nvSpPr>
          <p:cNvPr id="24" name="TextBox 23">
            <a:extLst>
              <a:ext uri="{FF2B5EF4-FFF2-40B4-BE49-F238E27FC236}">
                <a16:creationId xmlns:a16="http://schemas.microsoft.com/office/drawing/2014/main" id="{906278F7-653F-4C7E-B8AC-30425F036FE7}"/>
              </a:ext>
            </a:extLst>
          </p:cNvPr>
          <p:cNvSpPr txBox="1"/>
          <p:nvPr/>
        </p:nvSpPr>
        <p:spPr>
          <a:xfrm>
            <a:off x="3706773" y="2294751"/>
            <a:ext cx="588623"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Initial</a:t>
            </a:r>
          </a:p>
        </p:txBody>
      </p:sp>
      <p:sp>
        <p:nvSpPr>
          <p:cNvPr id="25" name="TextBox 24">
            <a:extLst>
              <a:ext uri="{FF2B5EF4-FFF2-40B4-BE49-F238E27FC236}">
                <a16:creationId xmlns:a16="http://schemas.microsoft.com/office/drawing/2014/main" id="{22A637A5-D0F5-4DFC-A803-4347DCDA9196}"/>
              </a:ext>
            </a:extLst>
          </p:cNvPr>
          <p:cNvSpPr txBox="1"/>
          <p:nvPr/>
        </p:nvSpPr>
        <p:spPr>
          <a:xfrm>
            <a:off x="3706773" y="3214207"/>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1</a:t>
            </a:r>
          </a:p>
        </p:txBody>
      </p:sp>
      <p:sp>
        <p:nvSpPr>
          <p:cNvPr id="26" name="TextBox 25">
            <a:extLst>
              <a:ext uri="{FF2B5EF4-FFF2-40B4-BE49-F238E27FC236}">
                <a16:creationId xmlns:a16="http://schemas.microsoft.com/office/drawing/2014/main" id="{53209F93-65FA-41B3-85BE-F9F078C94604}"/>
              </a:ext>
            </a:extLst>
          </p:cNvPr>
          <p:cNvSpPr txBox="1"/>
          <p:nvPr/>
        </p:nvSpPr>
        <p:spPr>
          <a:xfrm>
            <a:off x="3688738" y="4133664"/>
            <a:ext cx="761747" cy="300082"/>
          </a:xfrm>
          <a:prstGeom prst="rect">
            <a:avLst/>
          </a:prstGeom>
          <a:noFill/>
        </p:spPr>
        <p:txBody>
          <a:bodyPr wrap="none" rtlCol="0">
            <a:spAutoFit/>
          </a:bodyPr>
          <a:lstStyle/>
          <a:p>
            <a:r>
              <a:rPr lang="en-US" sz="1350" dirty="0">
                <a:solidFill>
                  <a:srgbClr val="006C92"/>
                </a:solidFill>
                <a:latin typeface="Arial" panose="020B0604020202020204" pitchFamily="34" charset="0"/>
                <a:cs typeface="Arial" panose="020B0604020202020204" pitchFamily="34" charset="0"/>
              </a:rPr>
              <a:t>Cycle 2</a:t>
            </a:r>
          </a:p>
        </p:txBody>
      </p:sp>
      <p:cxnSp>
        <p:nvCxnSpPr>
          <p:cNvPr id="18" name="Straight Arrow Connector 17">
            <a:extLst>
              <a:ext uri="{FF2B5EF4-FFF2-40B4-BE49-F238E27FC236}">
                <a16:creationId xmlns:a16="http://schemas.microsoft.com/office/drawing/2014/main" id="{0F5EF975-EA61-437D-ADAE-ED9F6E0B6CF3}"/>
              </a:ext>
            </a:extLst>
          </p:cNvPr>
          <p:cNvCxnSpPr/>
          <p:nvPr/>
        </p:nvCxnSpPr>
        <p:spPr>
          <a:xfrm>
            <a:off x="5242876" y="2795682"/>
            <a:ext cx="1283053" cy="265152"/>
          </a:xfrm>
          <a:prstGeom prst="straightConnector1">
            <a:avLst/>
          </a:prstGeom>
          <a:ln w="57150">
            <a:solidFill>
              <a:srgbClr val="006C9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75F5DC9-FA3A-4A09-9C1B-7BE430489B30}"/>
              </a:ext>
            </a:extLst>
          </p:cNvPr>
          <p:cNvCxnSpPr/>
          <p:nvPr/>
        </p:nvCxnSpPr>
        <p:spPr>
          <a:xfrm>
            <a:off x="6799377" y="3736528"/>
            <a:ext cx="1283053" cy="265152"/>
          </a:xfrm>
          <a:prstGeom prst="straightConnector1">
            <a:avLst/>
          </a:prstGeom>
          <a:ln w="57150">
            <a:solidFill>
              <a:srgbClr val="006C9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E4D98C2C-F16E-456B-A7E9-7599886D3B6D}"/>
              </a:ext>
            </a:extLst>
          </p:cNvPr>
          <p:cNvSpPr txBox="1"/>
          <p:nvPr/>
        </p:nvSpPr>
        <p:spPr>
          <a:xfrm>
            <a:off x="338902" y="3159404"/>
            <a:ext cx="2948949" cy="923330"/>
          </a:xfrm>
          <a:prstGeom prst="rect">
            <a:avLst/>
          </a:prstGeom>
          <a:noFill/>
        </p:spPr>
        <p:txBody>
          <a:bodyPr wrap="square" rtlCol="0">
            <a:spAutoFit/>
          </a:bodyPr>
          <a:lstStyle/>
          <a:p>
            <a:r>
              <a:rPr lang="en-US" dirty="0">
                <a:solidFill>
                  <a:srgbClr val="006C92"/>
                </a:solidFill>
                <a:latin typeface="Arial" panose="020B0604020202020204" pitchFamily="34" charset="0"/>
                <a:cs typeface="Arial" panose="020B0604020202020204" pitchFamily="34" charset="0"/>
              </a:rPr>
              <a:t>History of where the patient was before each cycle</a:t>
            </a:r>
          </a:p>
        </p:txBody>
      </p:sp>
    </p:spTree>
    <p:extLst>
      <p:ext uri="{BB962C8B-B14F-4D97-AF65-F5344CB8AC3E}">
        <p14:creationId xmlns:p14="http://schemas.microsoft.com/office/powerpoint/2010/main" val="42013280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55D1F0-DFBB-3145-A358-9FDAD5CE9E1E}"/>
              </a:ext>
            </a:extLst>
          </p:cNvPr>
          <p:cNvSpPr txBox="1"/>
          <p:nvPr/>
        </p:nvSpPr>
        <p:spPr>
          <a:xfrm>
            <a:off x="423532" y="2017752"/>
            <a:ext cx="3832127" cy="1107996"/>
          </a:xfrm>
          <a:prstGeom prst="rect">
            <a:avLst/>
          </a:prstGeom>
          <a:noFill/>
        </p:spPr>
        <p:txBody>
          <a:bodyPr wrap="square" rtlCol="0">
            <a:spAutoFit/>
          </a:bodyPr>
          <a:lstStyle/>
          <a:p>
            <a:r>
              <a:rPr lang="en-US" sz="3300" dirty="0">
                <a:solidFill>
                  <a:schemeClr val="bg1"/>
                </a:solidFill>
                <a:latin typeface="Arial" panose="020B0604020202020204" pitchFamily="34" charset="0"/>
                <a:cs typeface="Arial" panose="020B0604020202020204" pitchFamily="34" charset="0"/>
              </a:rPr>
              <a:t>Discounting and inflation</a:t>
            </a:r>
          </a:p>
        </p:txBody>
      </p:sp>
      <p:sp>
        <p:nvSpPr>
          <p:cNvPr id="4" name="Rectangle 3">
            <a:extLst>
              <a:ext uri="{FF2B5EF4-FFF2-40B4-BE49-F238E27FC236}">
                <a16:creationId xmlns:a16="http://schemas.microsoft.com/office/drawing/2014/main" id="{F09E48FE-8001-43F0-8632-10865CFEBD3C}"/>
              </a:ext>
            </a:extLst>
          </p:cNvPr>
          <p:cNvSpPr/>
          <p:nvPr/>
        </p:nvSpPr>
        <p:spPr>
          <a:xfrm>
            <a:off x="4888342" y="2203320"/>
            <a:ext cx="3866225" cy="646331"/>
          </a:xfrm>
          <a:prstGeom prst="rect">
            <a:avLst/>
          </a:prstGeom>
        </p:spPr>
        <p:txBody>
          <a:bodyPr wrap="square">
            <a:spAutoFit/>
          </a:bodyPr>
          <a:lstStyle/>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Adjusting costs and outcomes for long time horizons</a:t>
            </a:r>
          </a:p>
        </p:txBody>
      </p:sp>
    </p:spTree>
    <p:extLst>
      <p:ext uri="{BB962C8B-B14F-4D97-AF65-F5344CB8AC3E}">
        <p14:creationId xmlns:p14="http://schemas.microsoft.com/office/powerpoint/2010/main" val="3031785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53572" y="188158"/>
            <a:ext cx="8628741" cy="608855"/>
          </a:xfrm>
        </p:spPr>
        <p:txBody>
          <a:bodyPr>
            <a:normAutofit/>
          </a:bodyPr>
          <a:lstStyle/>
          <a:p>
            <a:pPr algn="l">
              <a:lnSpc>
                <a:spcPct val="100000"/>
              </a:lnSpc>
            </a:pPr>
            <a:r>
              <a:rPr lang="en-US" sz="2400" dirty="0">
                <a:solidFill>
                  <a:srgbClr val="006C92"/>
                </a:solidFill>
                <a:latin typeface="Arial" panose="020B0604020202020204" pitchFamily="34" charset="0"/>
                <a:cs typeface="Arial" panose="020B0604020202020204" pitchFamily="34" charset="0"/>
              </a:rPr>
              <a:t>Discounting and inflation</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415498"/>
          </a:xfrm>
          <a:prstGeom prst="rect">
            <a:avLst/>
          </a:prstGeom>
        </p:spPr>
        <p:txBody>
          <a:bodyPr wrap="square">
            <a:spAutoFit/>
          </a:bodyPr>
          <a:lstStyle/>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Net Present Value: Current purchasing power of currency</a:t>
            </a:r>
          </a:p>
        </p:txBody>
      </p:sp>
      <p:sp>
        <p:nvSpPr>
          <p:cNvPr id="3" name="Arrow: Right 2">
            <a:extLst>
              <a:ext uri="{FF2B5EF4-FFF2-40B4-BE49-F238E27FC236}">
                <a16:creationId xmlns:a16="http://schemas.microsoft.com/office/drawing/2014/main" id="{D30F32A1-BC86-47EA-BECC-AB089F866CC0}"/>
              </a:ext>
            </a:extLst>
          </p:cNvPr>
          <p:cNvSpPr/>
          <p:nvPr/>
        </p:nvSpPr>
        <p:spPr>
          <a:xfrm>
            <a:off x="1145358" y="2425046"/>
            <a:ext cx="6344828" cy="1000637"/>
          </a:xfrm>
          <a:prstGeom prst="rightArrow">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Rectangle 3">
            <a:extLst>
              <a:ext uri="{FF2B5EF4-FFF2-40B4-BE49-F238E27FC236}">
                <a16:creationId xmlns:a16="http://schemas.microsoft.com/office/drawing/2014/main" id="{1282DEB0-070D-45CE-B5CB-693603C9AFB5}"/>
              </a:ext>
            </a:extLst>
          </p:cNvPr>
          <p:cNvSpPr/>
          <p:nvPr/>
        </p:nvSpPr>
        <p:spPr>
          <a:xfrm>
            <a:off x="3648173" y="2674486"/>
            <a:ext cx="1088796" cy="502697"/>
          </a:xfrm>
          <a:prstGeom prst="rect">
            <a:avLst/>
          </a:prstGeom>
          <a:pattFill prst="pct5">
            <a:fgClr>
              <a:schemeClr val="accent1">
                <a:lumMod val="40000"/>
                <a:lumOff val="60000"/>
              </a:schemeClr>
            </a:fgClr>
            <a:bgClr>
              <a:schemeClr val="bg1"/>
            </a:bgClr>
          </a:patt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1">
                    <a:lumMod val="50000"/>
                  </a:schemeClr>
                </a:solidFill>
                <a:latin typeface="Arial" panose="020B0604020202020204" pitchFamily="34" charset="0"/>
                <a:cs typeface="Arial" panose="020B0604020202020204" pitchFamily="34" charset="0"/>
              </a:rPr>
              <a:t>NPV</a:t>
            </a:r>
          </a:p>
        </p:txBody>
      </p:sp>
      <p:sp>
        <p:nvSpPr>
          <p:cNvPr id="7" name="TextBox 6">
            <a:extLst>
              <a:ext uri="{FF2B5EF4-FFF2-40B4-BE49-F238E27FC236}">
                <a16:creationId xmlns:a16="http://schemas.microsoft.com/office/drawing/2014/main" id="{AC9F0294-E2FB-49C5-A469-758BE48BE81D}"/>
              </a:ext>
            </a:extLst>
          </p:cNvPr>
          <p:cNvSpPr txBox="1"/>
          <p:nvPr/>
        </p:nvSpPr>
        <p:spPr>
          <a:xfrm>
            <a:off x="3995281" y="3261505"/>
            <a:ext cx="365806" cy="461665"/>
          </a:xfrm>
          <a:prstGeom prst="rect">
            <a:avLst/>
          </a:prstGeom>
          <a:noFill/>
        </p:spPr>
        <p:txBody>
          <a:bodyPr wrap="none" rtlCol="0">
            <a:spAutoFit/>
          </a:bodyPr>
          <a:lstStyle/>
          <a:p>
            <a:r>
              <a:rPr lang="en-US" sz="2400" dirty="0">
                <a:solidFill>
                  <a:schemeClr val="bg1"/>
                </a:solidFill>
                <a:latin typeface="Arial" panose="020B0604020202020204" pitchFamily="34" charset="0"/>
                <a:cs typeface="Arial" panose="020B0604020202020204" pitchFamily="34" charset="0"/>
              </a:rPr>
              <a:t>t</a:t>
            </a:r>
            <a:r>
              <a:rPr lang="en-US" sz="1350" dirty="0">
                <a:solidFill>
                  <a:schemeClr val="bg1"/>
                </a:solidFill>
                <a:latin typeface="Arial" panose="020B0604020202020204" pitchFamily="34" charset="0"/>
                <a:cs typeface="Arial" panose="020B0604020202020204" pitchFamily="34" charset="0"/>
              </a:rPr>
              <a:t>0</a:t>
            </a:r>
            <a:endParaRPr lang="en-US" sz="24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9355610-C368-4BE2-9957-3BEE0E0C62D4}"/>
              </a:ext>
            </a:extLst>
          </p:cNvPr>
          <p:cNvSpPr txBox="1"/>
          <p:nvPr/>
        </p:nvSpPr>
        <p:spPr>
          <a:xfrm>
            <a:off x="1230989" y="3261505"/>
            <a:ext cx="365806" cy="461665"/>
          </a:xfrm>
          <a:prstGeom prst="rect">
            <a:avLst/>
          </a:prstGeom>
          <a:noFill/>
        </p:spPr>
        <p:txBody>
          <a:bodyPr wrap="none" rtlCol="0">
            <a:spAutoFit/>
          </a:bodyPr>
          <a:lstStyle/>
          <a:p>
            <a:r>
              <a:rPr lang="en-US" sz="2400" dirty="0" err="1">
                <a:solidFill>
                  <a:schemeClr val="bg1"/>
                </a:solidFill>
                <a:latin typeface="Arial" panose="020B0604020202020204" pitchFamily="34" charset="0"/>
                <a:cs typeface="Arial" panose="020B0604020202020204" pitchFamily="34" charset="0"/>
              </a:rPr>
              <a:t>t</a:t>
            </a:r>
            <a:r>
              <a:rPr lang="en-US" sz="1350" dirty="0" err="1">
                <a:solidFill>
                  <a:schemeClr val="bg1"/>
                </a:solidFill>
                <a:latin typeface="Arial" panose="020B0604020202020204" pitchFamily="34" charset="0"/>
                <a:cs typeface="Arial" panose="020B0604020202020204" pitchFamily="34" charset="0"/>
              </a:rPr>
              <a:t>p</a:t>
            </a:r>
            <a:endParaRPr lang="en-US" sz="24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3C5162C-FD61-4748-BC01-85D21E1C790D}"/>
              </a:ext>
            </a:extLst>
          </p:cNvPr>
          <p:cNvSpPr txBox="1"/>
          <p:nvPr/>
        </p:nvSpPr>
        <p:spPr>
          <a:xfrm>
            <a:off x="6610373" y="3261505"/>
            <a:ext cx="317716" cy="461665"/>
          </a:xfrm>
          <a:prstGeom prst="rect">
            <a:avLst/>
          </a:prstGeom>
          <a:noFill/>
        </p:spPr>
        <p:txBody>
          <a:bodyPr wrap="none" rtlCol="0">
            <a:spAutoFit/>
          </a:bodyPr>
          <a:lstStyle/>
          <a:p>
            <a:r>
              <a:rPr lang="en-US" sz="2400" dirty="0" err="1">
                <a:solidFill>
                  <a:schemeClr val="bg1"/>
                </a:solidFill>
                <a:latin typeface="Arial" panose="020B0604020202020204" pitchFamily="34" charset="0"/>
                <a:cs typeface="Arial" panose="020B0604020202020204" pitchFamily="34" charset="0"/>
              </a:rPr>
              <a:t>t</a:t>
            </a:r>
            <a:r>
              <a:rPr lang="en-US" sz="1350" dirty="0" err="1">
                <a:solidFill>
                  <a:schemeClr val="bg1"/>
                </a:solidFill>
                <a:latin typeface="Arial" panose="020B0604020202020204" pitchFamily="34" charset="0"/>
                <a:cs typeface="Arial" panose="020B0604020202020204" pitchFamily="34" charset="0"/>
              </a:rPr>
              <a:t>f</a:t>
            </a:r>
            <a:endParaRPr lang="en-US" sz="240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FB80C43-DE6F-4D89-8AA9-84108BFF3FDC}"/>
              </a:ext>
            </a:extLst>
          </p:cNvPr>
          <p:cNvSpPr txBox="1"/>
          <p:nvPr/>
        </p:nvSpPr>
        <p:spPr>
          <a:xfrm>
            <a:off x="4984423" y="2179335"/>
            <a:ext cx="1587294" cy="415498"/>
          </a:xfrm>
          <a:prstGeom prst="rect">
            <a:avLst/>
          </a:prstGeom>
          <a:noFill/>
        </p:spPr>
        <p:txBody>
          <a:bodyPr wrap="none" rtlCol="0">
            <a:spAutoFit/>
          </a:bodyPr>
          <a:lstStyle/>
          <a:p>
            <a:r>
              <a:rPr lang="en-US" sz="2100" dirty="0">
                <a:solidFill>
                  <a:schemeClr val="bg1"/>
                </a:solidFill>
                <a:latin typeface="Arial" panose="020B0604020202020204" pitchFamily="34" charset="0"/>
                <a:cs typeface="Arial" panose="020B0604020202020204" pitchFamily="34" charset="0"/>
              </a:rPr>
              <a:t>Discounting</a:t>
            </a:r>
          </a:p>
        </p:txBody>
      </p:sp>
      <p:sp>
        <p:nvSpPr>
          <p:cNvPr id="11" name="TextBox 10">
            <a:extLst>
              <a:ext uri="{FF2B5EF4-FFF2-40B4-BE49-F238E27FC236}">
                <a16:creationId xmlns:a16="http://schemas.microsoft.com/office/drawing/2014/main" id="{F45AF403-3F15-4377-896B-BC68CA224013}"/>
              </a:ext>
            </a:extLst>
          </p:cNvPr>
          <p:cNvSpPr txBox="1"/>
          <p:nvPr/>
        </p:nvSpPr>
        <p:spPr>
          <a:xfrm>
            <a:off x="1653815" y="2179335"/>
            <a:ext cx="1125629" cy="415498"/>
          </a:xfrm>
          <a:prstGeom prst="rect">
            <a:avLst/>
          </a:prstGeom>
          <a:noFill/>
        </p:spPr>
        <p:txBody>
          <a:bodyPr wrap="none" rtlCol="0">
            <a:spAutoFit/>
          </a:bodyPr>
          <a:lstStyle/>
          <a:p>
            <a:r>
              <a:rPr lang="en-US" sz="2100" dirty="0">
                <a:solidFill>
                  <a:schemeClr val="bg1"/>
                </a:solidFill>
                <a:latin typeface="Arial" panose="020B0604020202020204" pitchFamily="34" charset="0"/>
                <a:cs typeface="Arial" panose="020B0604020202020204" pitchFamily="34" charset="0"/>
              </a:rPr>
              <a:t>Inflation</a:t>
            </a:r>
          </a:p>
        </p:txBody>
      </p:sp>
    </p:spTree>
    <p:extLst>
      <p:ext uri="{BB962C8B-B14F-4D97-AF65-F5344CB8AC3E}">
        <p14:creationId xmlns:p14="http://schemas.microsoft.com/office/powerpoint/2010/main" val="2946819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17994" y="188158"/>
            <a:ext cx="8664319" cy="608855"/>
          </a:xfrm>
        </p:spPr>
        <p:txBody>
          <a:bodyPr>
            <a:normAutofit/>
          </a:bodyPr>
          <a:lstStyle/>
          <a:p>
            <a:pPr algn="l">
              <a:lnSpc>
                <a:spcPct val="100000"/>
              </a:lnSpc>
            </a:pPr>
            <a:r>
              <a:rPr lang="en-US" sz="2400" dirty="0">
                <a:solidFill>
                  <a:srgbClr val="006C92"/>
                </a:solidFill>
                <a:latin typeface="Arial" panose="020B0604020202020204" pitchFamily="34" charset="0"/>
                <a:cs typeface="Arial" panose="020B0604020202020204" pitchFamily="34" charset="0"/>
              </a:rPr>
              <a:t>Discounting</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738664"/>
          </a:xfrm>
          <a:prstGeom prst="rect">
            <a:avLst/>
          </a:prstGeom>
        </p:spPr>
        <p:txBody>
          <a:bodyPr wrap="square">
            <a:spAutoFit/>
          </a:bodyPr>
          <a:lstStyle/>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What is today’s value of $1 10 years from now using a 3% discount rate?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BA89FBB-4227-4459-B7ED-04828D9283E5}"/>
                  </a:ext>
                </a:extLst>
              </p:cNvPr>
              <p:cNvSpPr txBox="1"/>
              <p:nvPr/>
            </p:nvSpPr>
            <p:spPr>
              <a:xfrm>
                <a:off x="1580114" y="2314564"/>
                <a:ext cx="2073516" cy="836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i="1" smtClean="0">
                              <a:solidFill>
                                <a:schemeClr val="bg1"/>
                              </a:solidFill>
                              <a:latin typeface="Cambria Math" panose="02040503050406030204" pitchFamily="18" charset="0"/>
                            </a:rPr>
                          </m:ctrlPr>
                        </m:sSubPr>
                        <m:e>
                          <m:r>
                            <a:rPr lang="en-US" sz="2700" i="1">
                              <a:solidFill>
                                <a:schemeClr val="bg1"/>
                              </a:solidFill>
                              <a:latin typeface="Cambria Math" panose="02040503050406030204" pitchFamily="18" charset="0"/>
                            </a:rPr>
                            <m:t>𝑉</m:t>
                          </m:r>
                        </m:e>
                        <m:sub>
                          <m:r>
                            <a:rPr lang="en-US" sz="2700" i="1">
                              <a:solidFill>
                                <a:schemeClr val="bg1"/>
                              </a:solidFill>
                              <a:latin typeface="Cambria Math" panose="02040503050406030204" pitchFamily="18" charset="0"/>
                            </a:rPr>
                            <m:t>0</m:t>
                          </m:r>
                        </m:sub>
                      </m:sSub>
                      <m:r>
                        <a:rPr lang="en-US" sz="2700" i="1">
                          <a:solidFill>
                            <a:schemeClr val="bg1"/>
                          </a:solidFill>
                          <a:latin typeface="Cambria Math" panose="02040503050406030204" pitchFamily="18" charset="0"/>
                        </a:rPr>
                        <m:t>=</m:t>
                      </m:r>
                      <m:f>
                        <m:fPr>
                          <m:ctrlPr>
                            <a:rPr lang="en-US" sz="2700" i="1">
                              <a:solidFill>
                                <a:schemeClr val="bg1"/>
                              </a:solidFill>
                              <a:latin typeface="Cambria Math" panose="02040503050406030204" pitchFamily="18" charset="0"/>
                            </a:rPr>
                          </m:ctrlPr>
                        </m:fPr>
                        <m:num>
                          <m:sSub>
                            <m:sSubPr>
                              <m:ctrlPr>
                                <a:rPr lang="en-US" sz="2700" i="1">
                                  <a:solidFill>
                                    <a:schemeClr val="bg1"/>
                                  </a:solidFill>
                                  <a:latin typeface="Cambria Math" panose="02040503050406030204" pitchFamily="18" charset="0"/>
                                </a:rPr>
                              </m:ctrlPr>
                            </m:sSubPr>
                            <m:e>
                              <m:r>
                                <a:rPr lang="en-US" sz="2700" i="1">
                                  <a:solidFill>
                                    <a:schemeClr val="bg1"/>
                                  </a:solidFill>
                                  <a:latin typeface="Cambria Math" panose="02040503050406030204" pitchFamily="18" charset="0"/>
                                </a:rPr>
                                <m:t>𝑉</m:t>
                              </m:r>
                            </m:e>
                            <m:sub>
                              <m:r>
                                <a:rPr lang="en-US" sz="2700" i="1">
                                  <a:solidFill>
                                    <a:schemeClr val="bg1"/>
                                  </a:solidFill>
                                  <a:latin typeface="Cambria Math" panose="02040503050406030204" pitchFamily="18" charset="0"/>
                                </a:rPr>
                                <m:t>𝑡</m:t>
                              </m:r>
                            </m:sub>
                          </m:sSub>
                        </m:num>
                        <m:den>
                          <m:sSup>
                            <m:sSupPr>
                              <m:ctrlPr>
                                <a:rPr lang="en-US" sz="2700" i="1">
                                  <a:solidFill>
                                    <a:schemeClr val="bg1"/>
                                  </a:solidFill>
                                  <a:latin typeface="Cambria Math" panose="02040503050406030204" pitchFamily="18" charset="0"/>
                                </a:rPr>
                              </m:ctrlPr>
                            </m:sSupPr>
                            <m:e>
                              <m:d>
                                <m:dPr>
                                  <m:ctrlPr>
                                    <a:rPr lang="en-US" sz="2700" i="1">
                                      <a:solidFill>
                                        <a:schemeClr val="bg1"/>
                                      </a:solidFill>
                                      <a:latin typeface="Cambria Math" panose="02040503050406030204" pitchFamily="18" charset="0"/>
                                    </a:rPr>
                                  </m:ctrlPr>
                                </m:dPr>
                                <m:e>
                                  <m:r>
                                    <a:rPr lang="en-US" sz="2700" i="1">
                                      <a:solidFill>
                                        <a:schemeClr val="bg1"/>
                                      </a:solidFill>
                                      <a:latin typeface="Cambria Math" panose="02040503050406030204" pitchFamily="18" charset="0"/>
                                    </a:rPr>
                                    <m:t>1+</m:t>
                                  </m:r>
                                  <m:r>
                                    <a:rPr lang="en-US" sz="2700" i="1">
                                      <a:solidFill>
                                        <a:schemeClr val="bg1"/>
                                      </a:solidFill>
                                      <a:latin typeface="Cambria Math" panose="02040503050406030204" pitchFamily="18" charset="0"/>
                                    </a:rPr>
                                    <m:t>𝑟</m:t>
                                  </m:r>
                                </m:e>
                              </m:d>
                            </m:e>
                            <m:sup>
                              <m:r>
                                <a:rPr lang="en-US" sz="2700" i="1">
                                  <a:solidFill>
                                    <a:schemeClr val="bg1"/>
                                  </a:solidFill>
                                  <a:latin typeface="Cambria Math" panose="02040503050406030204" pitchFamily="18" charset="0"/>
                                </a:rPr>
                                <m:t>𝑡</m:t>
                              </m:r>
                            </m:sup>
                          </m:sSup>
                        </m:den>
                      </m:f>
                    </m:oMath>
                  </m:oMathPara>
                </a14:m>
                <a:endParaRPr lang="en-US" sz="2700" dirty="0">
                  <a:solidFill>
                    <a:schemeClr val="bg1"/>
                  </a:solidFill>
                </a:endParaRPr>
              </a:p>
            </p:txBody>
          </p:sp>
        </mc:Choice>
        <mc:Fallback xmlns="">
          <p:sp>
            <p:nvSpPr>
              <p:cNvPr id="6" name="TextBox 5">
                <a:extLst>
                  <a:ext uri="{FF2B5EF4-FFF2-40B4-BE49-F238E27FC236}">
                    <a16:creationId xmlns:a16="http://schemas.microsoft.com/office/drawing/2014/main" id="{CBA89FBB-4227-4459-B7ED-04828D9283E5}"/>
                  </a:ext>
                </a:extLst>
              </p:cNvPr>
              <p:cNvSpPr txBox="1">
                <a:spLocks noRot="1" noChangeAspect="1" noMove="1" noResize="1" noEditPoints="1" noAdjustHandles="1" noChangeArrowheads="1" noChangeShapeType="1" noTextEdit="1"/>
              </p:cNvSpPr>
              <p:nvPr/>
            </p:nvSpPr>
            <p:spPr>
              <a:xfrm>
                <a:off x="1580114" y="2314564"/>
                <a:ext cx="2073516" cy="836639"/>
              </a:xfrm>
              <a:prstGeom prst="rect">
                <a:avLst/>
              </a:prstGeom>
              <a:blipFill>
                <a:blip r:embed="rId2"/>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21D4EB7-BD63-4E4C-85F9-AE4925CBA32A}"/>
              </a:ext>
            </a:extLst>
          </p:cNvPr>
          <p:cNvSpPr txBox="1"/>
          <p:nvPr/>
        </p:nvSpPr>
        <p:spPr>
          <a:xfrm>
            <a:off x="217995" y="3678712"/>
            <a:ext cx="3384773" cy="1200329"/>
          </a:xfrm>
          <a:prstGeom prst="rect">
            <a:avLst/>
          </a:prstGeom>
          <a:noFill/>
        </p:spPr>
        <p:txBody>
          <a:bodyPr wrap="none" rtlCol="0">
            <a:spAutoFit/>
          </a:bodyPr>
          <a:lstStyle/>
          <a:p>
            <a:r>
              <a:rPr lang="en-US" dirty="0">
                <a:solidFill>
                  <a:schemeClr val="bg1"/>
                </a:solidFill>
                <a:latin typeface="Arial" panose="020B0604020202020204" pitchFamily="34" charset="0"/>
                <a:cs typeface="Arial" panose="020B0604020202020204" pitchFamily="34" charset="0"/>
              </a:rPr>
              <a:t>V</a:t>
            </a:r>
            <a:r>
              <a:rPr lang="en-US" sz="1200" dirty="0">
                <a:solidFill>
                  <a:schemeClr val="bg1"/>
                </a:solidFill>
                <a:latin typeface="Arial" panose="020B0604020202020204" pitchFamily="34" charset="0"/>
                <a:cs typeface="Arial" panose="020B0604020202020204" pitchFamily="34" charset="0"/>
              </a:rPr>
              <a:t>0</a:t>
            </a:r>
            <a:r>
              <a:rPr lang="en-US" dirty="0">
                <a:solidFill>
                  <a:schemeClr val="bg1"/>
                </a:solidFill>
                <a:latin typeface="Arial" panose="020B0604020202020204" pitchFamily="34" charset="0"/>
                <a:cs typeface="Arial" panose="020B0604020202020204" pitchFamily="34" charset="0"/>
              </a:rPr>
              <a:t> = Value in today’s term</a:t>
            </a:r>
          </a:p>
          <a:p>
            <a:r>
              <a:rPr lang="en-US" dirty="0">
                <a:solidFill>
                  <a:schemeClr val="bg1"/>
                </a:solidFill>
                <a:latin typeface="Arial" panose="020B0604020202020204" pitchFamily="34" charset="0"/>
                <a:cs typeface="Arial" panose="020B0604020202020204" pitchFamily="34" charset="0"/>
              </a:rPr>
              <a:t>V</a:t>
            </a:r>
            <a:r>
              <a:rPr lang="en-US" sz="1200" dirty="0">
                <a:solidFill>
                  <a:schemeClr val="bg1"/>
                </a:solidFill>
                <a:latin typeface="Arial" panose="020B0604020202020204" pitchFamily="34" charset="0"/>
                <a:cs typeface="Arial" panose="020B0604020202020204" pitchFamily="34" charset="0"/>
              </a:rPr>
              <a:t>t</a:t>
            </a:r>
            <a:r>
              <a:rPr lang="en-US" dirty="0">
                <a:solidFill>
                  <a:schemeClr val="bg1"/>
                </a:solidFill>
                <a:latin typeface="Arial" panose="020B0604020202020204" pitchFamily="34" charset="0"/>
                <a:cs typeface="Arial" panose="020B0604020202020204" pitchFamily="34" charset="0"/>
              </a:rPr>
              <a:t> = Value at time t in the future</a:t>
            </a:r>
          </a:p>
          <a:p>
            <a:r>
              <a:rPr lang="en-US" dirty="0">
                <a:solidFill>
                  <a:schemeClr val="bg1"/>
                </a:solidFill>
                <a:latin typeface="Arial" panose="020B0604020202020204" pitchFamily="34" charset="0"/>
                <a:cs typeface="Arial" panose="020B0604020202020204" pitchFamily="34" charset="0"/>
              </a:rPr>
              <a:t>r = Discount rate</a:t>
            </a:r>
          </a:p>
          <a:p>
            <a:r>
              <a:rPr lang="en-US" dirty="0">
                <a:solidFill>
                  <a:schemeClr val="bg1"/>
                </a:solidFill>
                <a:latin typeface="Arial" panose="020B0604020202020204" pitchFamily="34" charset="0"/>
                <a:cs typeface="Arial" panose="020B0604020202020204" pitchFamily="34" charset="0"/>
              </a:rPr>
              <a:t>t = Time in the future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8287D72-5E79-4ECC-B449-805D62726246}"/>
                  </a:ext>
                </a:extLst>
              </p:cNvPr>
              <p:cNvSpPr txBox="1"/>
              <p:nvPr/>
            </p:nvSpPr>
            <p:spPr>
              <a:xfrm>
                <a:off x="4973006" y="2300714"/>
                <a:ext cx="3207032" cy="8644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00" i="1" smtClean="0">
                          <a:solidFill>
                            <a:schemeClr val="bg1"/>
                          </a:solidFill>
                          <a:latin typeface="Cambria Math" panose="02040503050406030204" pitchFamily="18" charset="0"/>
                        </a:rPr>
                        <m:t>$0.74=</m:t>
                      </m:r>
                      <m:f>
                        <m:fPr>
                          <m:ctrlPr>
                            <a:rPr lang="en-US" sz="2700" i="1">
                              <a:solidFill>
                                <a:schemeClr val="bg1"/>
                              </a:solidFill>
                              <a:latin typeface="Cambria Math" panose="02040503050406030204" pitchFamily="18" charset="0"/>
                            </a:rPr>
                          </m:ctrlPr>
                        </m:fPr>
                        <m:num>
                          <m:r>
                            <a:rPr lang="en-US" sz="2700" i="1">
                              <a:solidFill>
                                <a:schemeClr val="bg1"/>
                              </a:solidFill>
                              <a:latin typeface="Cambria Math" panose="02040503050406030204" pitchFamily="18" charset="0"/>
                            </a:rPr>
                            <m:t>$1</m:t>
                          </m:r>
                        </m:num>
                        <m:den>
                          <m:sSup>
                            <m:sSupPr>
                              <m:ctrlPr>
                                <a:rPr lang="en-US" sz="2700" i="1">
                                  <a:solidFill>
                                    <a:schemeClr val="bg1"/>
                                  </a:solidFill>
                                  <a:latin typeface="Cambria Math" panose="02040503050406030204" pitchFamily="18" charset="0"/>
                                </a:rPr>
                              </m:ctrlPr>
                            </m:sSupPr>
                            <m:e>
                              <m:d>
                                <m:dPr>
                                  <m:ctrlPr>
                                    <a:rPr lang="en-US" sz="2700" i="1">
                                      <a:solidFill>
                                        <a:schemeClr val="bg1"/>
                                      </a:solidFill>
                                      <a:latin typeface="Cambria Math" panose="02040503050406030204" pitchFamily="18" charset="0"/>
                                    </a:rPr>
                                  </m:ctrlPr>
                                </m:dPr>
                                <m:e>
                                  <m:r>
                                    <a:rPr lang="en-US" sz="2700" i="1">
                                      <a:solidFill>
                                        <a:schemeClr val="bg1"/>
                                      </a:solidFill>
                                      <a:latin typeface="Cambria Math" panose="02040503050406030204" pitchFamily="18" charset="0"/>
                                    </a:rPr>
                                    <m:t>1+0.03</m:t>
                                  </m:r>
                                </m:e>
                              </m:d>
                            </m:e>
                            <m:sup>
                              <m:r>
                                <a:rPr lang="en-US" sz="2700" i="1">
                                  <a:solidFill>
                                    <a:schemeClr val="bg1"/>
                                  </a:solidFill>
                                  <a:latin typeface="Cambria Math" panose="02040503050406030204" pitchFamily="18" charset="0"/>
                                </a:rPr>
                                <m:t>10</m:t>
                              </m:r>
                            </m:sup>
                          </m:sSup>
                        </m:den>
                      </m:f>
                    </m:oMath>
                  </m:oMathPara>
                </a14:m>
                <a:endParaRPr lang="en-US" sz="2700" dirty="0">
                  <a:solidFill>
                    <a:schemeClr val="bg1"/>
                  </a:solidFill>
                </a:endParaRPr>
              </a:p>
            </p:txBody>
          </p:sp>
        </mc:Choice>
        <mc:Fallback xmlns="">
          <p:sp>
            <p:nvSpPr>
              <p:cNvPr id="13" name="TextBox 12">
                <a:extLst>
                  <a:ext uri="{FF2B5EF4-FFF2-40B4-BE49-F238E27FC236}">
                    <a16:creationId xmlns:a16="http://schemas.microsoft.com/office/drawing/2014/main" id="{D8287D72-5E79-4ECC-B449-805D62726246}"/>
                  </a:ext>
                </a:extLst>
              </p:cNvPr>
              <p:cNvSpPr txBox="1">
                <a:spLocks noRot="1" noChangeAspect="1" noMove="1" noResize="1" noEditPoints="1" noAdjustHandles="1" noChangeArrowheads="1" noChangeShapeType="1" noTextEdit="1"/>
              </p:cNvSpPr>
              <p:nvPr/>
            </p:nvSpPr>
            <p:spPr>
              <a:xfrm>
                <a:off x="4973006" y="2300714"/>
                <a:ext cx="3207032" cy="864404"/>
              </a:xfrm>
              <a:prstGeom prst="rect">
                <a:avLst/>
              </a:prstGeom>
              <a:blipFill>
                <a:blip r:embed="rId3"/>
                <a:stretch>
                  <a:fillRect/>
                </a:stretch>
              </a:blipFill>
            </p:spPr>
            <p:txBody>
              <a:bodyPr/>
              <a:lstStyle/>
              <a:p>
                <a:r>
                  <a:rPr lang="en-US">
                    <a:noFill/>
                  </a:rPr>
                  <a:t> </a:t>
                </a:r>
              </a:p>
            </p:txBody>
          </p:sp>
        </mc:Fallback>
      </mc:AlternateContent>
      <p:sp>
        <p:nvSpPr>
          <p:cNvPr id="14" name="Arrow: Right 13">
            <a:extLst>
              <a:ext uri="{FF2B5EF4-FFF2-40B4-BE49-F238E27FC236}">
                <a16:creationId xmlns:a16="http://schemas.microsoft.com/office/drawing/2014/main" id="{A6D1A4E0-8015-417C-91D1-D9DD7DE7860B}"/>
              </a:ext>
            </a:extLst>
          </p:cNvPr>
          <p:cNvSpPr/>
          <p:nvPr/>
        </p:nvSpPr>
        <p:spPr>
          <a:xfrm>
            <a:off x="4200525" y="2493120"/>
            <a:ext cx="544032" cy="479510"/>
          </a:xfrm>
          <a:prstGeom prst="rightArrow">
            <a:avLst/>
          </a:prstGeom>
          <a:solidFill>
            <a:schemeClr val="accent1">
              <a:lumMod val="40000"/>
              <a:lumOff val="60000"/>
            </a:schemeClr>
          </a:solidFill>
          <a:ln w="28575">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chemeClr val="bg1"/>
              </a:solidFill>
            </a:endParaRPr>
          </a:p>
        </p:txBody>
      </p:sp>
    </p:spTree>
    <p:extLst>
      <p:ext uri="{BB962C8B-B14F-4D97-AF65-F5344CB8AC3E}">
        <p14:creationId xmlns:p14="http://schemas.microsoft.com/office/powerpoint/2010/main" val="19837720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30520" y="188158"/>
            <a:ext cx="8651793" cy="608855"/>
          </a:xfrm>
        </p:spPr>
        <p:txBody>
          <a:bodyPr>
            <a:normAutofit/>
          </a:bodyPr>
          <a:lstStyle/>
          <a:p>
            <a:pPr algn="l">
              <a:lnSpc>
                <a:spcPct val="100000"/>
              </a:lnSpc>
            </a:pPr>
            <a:r>
              <a:rPr lang="en-US" sz="2400" dirty="0">
                <a:solidFill>
                  <a:srgbClr val="006C92"/>
                </a:solidFill>
                <a:latin typeface="Arial" panose="020B0604020202020204" pitchFamily="34" charset="0"/>
                <a:cs typeface="Arial" panose="020B0604020202020204" pitchFamily="34" charset="0"/>
              </a:rPr>
              <a:t>Inflation</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325403"/>
            <a:ext cx="7258050" cy="738664"/>
          </a:xfrm>
          <a:prstGeom prst="rect">
            <a:avLst/>
          </a:prstGeom>
        </p:spPr>
        <p:txBody>
          <a:bodyPr wrap="square">
            <a:spAutoFit/>
          </a:bodyPr>
          <a:lstStyle/>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What is today’s value of $1 from 10 years ago using the Consumer Price Index?</a:t>
            </a:r>
          </a:p>
        </p:txBody>
      </p:sp>
      <p:sp>
        <p:nvSpPr>
          <p:cNvPr id="14" name="TextBox 13">
            <a:extLst>
              <a:ext uri="{FF2B5EF4-FFF2-40B4-BE49-F238E27FC236}">
                <a16:creationId xmlns:a16="http://schemas.microsoft.com/office/drawing/2014/main" id="{29E07583-9987-45A9-B7F2-5B15502D2483}"/>
              </a:ext>
            </a:extLst>
          </p:cNvPr>
          <p:cNvSpPr txBox="1"/>
          <p:nvPr/>
        </p:nvSpPr>
        <p:spPr>
          <a:xfrm>
            <a:off x="4348113" y="2463206"/>
            <a:ext cx="4185501" cy="738664"/>
          </a:xfrm>
          <a:prstGeom prst="rect">
            <a:avLst/>
          </a:prstGeom>
          <a:noFill/>
        </p:spPr>
        <p:txBody>
          <a:bodyPr wrap="square" rtlCol="0">
            <a:spAutoFit/>
          </a:bodyPr>
          <a:lstStyle/>
          <a:p>
            <a:r>
              <a:rPr lang="en-US" sz="2100" dirty="0">
                <a:solidFill>
                  <a:schemeClr val="bg1"/>
                </a:solidFill>
                <a:latin typeface="Arial" panose="020B0604020202020204" pitchFamily="34" charset="0"/>
                <a:cs typeface="Arial" panose="020B0604020202020204" pitchFamily="34" charset="0"/>
              </a:rPr>
              <a:t>Use the </a:t>
            </a:r>
            <a:r>
              <a:rPr lang="en-US" sz="2100" dirty="0">
                <a:solidFill>
                  <a:schemeClr val="bg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CPI inflation calculator </a:t>
            </a:r>
            <a:r>
              <a:rPr lang="en-US" sz="2100" dirty="0">
                <a:solidFill>
                  <a:schemeClr val="bg1"/>
                </a:solidFill>
                <a:latin typeface="Arial" panose="020B0604020202020204" pitchFamily="34" charset="0"/>
                <a:cs typeface="Arial" panose="020B0604020202020204" pitchFamily="34" charset="0"/>
              </a:rPr>
              <a:t>on the BLS website</a:t>
            </a:r>
          </a:p>
        </p:txBody>
      </p:sp>
      <p:pic>
        <p:nvPicPr>
          <p:cNvPr id="4" name="Picture 3">
            <a:extLst>
              <a:ext uri="{FF2B5EF4-FFF2-40B4-BE49-F238E27FC236}">
                <a16:creationId xmlns:a16="http://schemas.microsoft.com/office/drawing/2014/main" id="{530DE24A-251D-C8FF-FB40-C03710EBD150}"/>
              </a:ext>
            </a:extLst>
          </p:cNvPr>
          <p:cNvPicPr>
            <a:picLocks noChangeAspect="1"/>
          </p:cNvPicPr>
          <p:nvPr/>
        </p:nvPicPr>
        <p:blipFill>
          <a:blip r:embed="rId3"/>
          <a:stretch>
            <a:fillRect/>
          </a:stretch>
        </p:blipFill>
        <p:spPr>
          <a:xfrm>
            <a:off x="610386" y="2344482"/>
            <a:ext cx="3428571" cy="2114286"/>
          </a:xfrm>
          <a:prstGeom prst="rect">
            <a:avLst/>
          </a:prstGeom>
        </p:spPr>
      </p:pic>
    </p:spTree>
    <p:extLst>
      <p:ext uri="{BB962C8B-B14F-4D97-AF65-F5344CB8AC3E}">
        <p14:creationId xmlns:p14="http://schemas.microsoft.com/office/powerpoint/2010/main" val="7835362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55D1F0-DFBB-3145-A358-9FDAD5CE9E1E}"/>
              </a:ext>
            </a:extLst>
          </p:cNvPr>
          <p:cNvSpPr txBox="1"/>
          <p:nvPr/>
        </p:nvSpPr>
        <p:spPr>
          <a:xfrm>
            <a:off x="322216" y="2017752"/>
            <a:ext cx="3832127" cy="1107996"/>
          </a:xfrm>
          <a:prstGeom prst="rect">
            <a:avLst/>
          </a:prstGeom>
          <a:noFill/>
        </p:spPr>
        <p:txBody>
          <a:bodyPr wrap="square" rtlCol="0">
            <a:spAutoFit/>
          </a:bodyPr>
          <a:lstStyle/>
          <a:p>
            <a:r>
              <a:rPr lang="en-US" sz="3300" dirty="0">
                <a:solidFill>
                  <a:schemeClr val="bg1"/>
                </a:solidFill>
                <a:latin typeface="Arial" panose="020B0604020202020204" pitchFamily="34" charset="0"/>
                <a:cs typeface="Arial" panose="020B0604020202020204" pitchFamily="34" charset="0"/>
              </a:rPr>
              <a:t>Markov models using Excel</a:t>
            </a:r>
          </a:p>
        </p:txBody>
      </p:sp>
      <p:sp>
        <p:nvSpPr>
          <p:cNvPr id="4" name="Rectangle 3">
            <a:extLst>
              <a:ext uri="{FF2B5EF4-FFF2-40B4-BE49-F238E27FC236}">
                <a16:creationId xmlns:a16="http://schemas.microsoft.com/office/drawing/2014/main" id="{F09E48FE-8001-43F0-8632-10865CFEBD3C}"/>
              </a:ext>
            </a:extLst>
          </p:cNvPr>
          <p:cNvSpPr/>
          <p:nvPr/>
        </p:nvSpPr>
        <p:spPr>
          <a:xfrm>
            <a:off x="4888342" y="2203319"/>
            <a:ext cx="3866225" cy="646331"/>
          </a:xfrm>
          <a:prstGeom prst="rect">
            <a:avLst/>
          </a:prstGeom>
        </p:spPr>
        <p:txBody>
          <a:bodyPr wrap="square">
            <a:spAutoFit/>
          </a:bodyPr>
          <a:lstStyle/>
          <a:p>
            <a:pPr>
              <a:spcAft>
                <a:spcPts val="900"/>
              </a:spcAft>
            </a:pPr>
            <a:r>
              <a:rPr lang="en-US" dirty="0">
                <a:solidFill>
                  <a:schemeClr val="bg1"/>
                </a:solidFill>
                <a:latin typeface="Arial" panose="020B0604020202020204" pitchFamily="34" charset="0"/>
                <a:ea typeface="Calibri" panose="020F0502020204030204" pitchFamily="34" charset="0"/>
                <a:cs typeface="Arial" panose="020B0604020202020204" pitchFamily="34" charset="0"/>
              </a:rPr>
              <a:t>Tutorial on building Markov models in Excel</a:t>
            </a:r>
          </a:p>
        </p:txBody>
      </p:sp>
    </p:spTree>
    <p:extLst>
      <p:ext uri="{BB962C8B-B14F-4D97-AF65-F5344CB8AC3E}">
        <p14:creationId xmlns:p14="http://schemas.microsoft.com/office/powerpoint/2010/main" val="3573477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84308" y="188158"/>
            <a:ext cx="8598005"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File location</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10245"/>
            <a:ext cx="7258050" cy="854080"/>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You can download the Excel file </a:t>
            </a: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here</a:t>
            </a: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endParaRPr>
          </a:p>
          <a:p>
            <a:pPr>
              <a:spcAft>
                <a:spcPts val="900"/>
              </a:spcAft>
            </a:pPr>
            <a:endParaRPr lang="en-US" sz="2100" dirty="0">
              <a:solidFill>
                <a:schemeClr val="tx1">
                  <a:lumMod val="65000"/>
                  <a:lumOff val="35000"/>
                </a:schemeClr>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928306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45996" y="188158"/>
            <a:ext cx="8736317"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Limitations of decision trees (1)</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10245"/>
            <a:ext cx="7258050" cy="2377574"/>
          </a:xfrm>
          <a:prstGeom prst="rect">
            <a:avLst/>
          </a:prstGeom>
        </p:spPr>
        <p:txBody>
          <a:bodyPr wrap="square">
            <a:spAutoFit/>
          </a:bodyPr>
          <a:lstStyle/>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Chronic diseases have long time horizons</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Can’t possibly capture all the re-entry points in a decision tree (becomes repetitive)</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Markov re-entry nodes are convenient; decision branches are messy </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Markov models are good alternatives to decision trees</a:t>
            </a:r>
          </a:p>
        </p:txBody>
      </p:sp>
    </p:spTree>
    <p:extLst>
      <p:ext uri="{BB962C8B-B14F-4D97-AF65-F5344CB8AC3E}">
        <p14:creationId xmlns:p14="http://schemas.microsoft.com/office/powerpoint/2010/main" val="1439884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07468" y="188158"/>
            <a:ext cx="8674845"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Setting up the Markov model</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10244"/>
            <a:ext cx="7258050" cy="415498"/>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List all the transitions</a:t>
            </a:r>
          </a:p>
        </p:txBody>
      </p:sp>
      <p:pic>
        <p:nvPicPr>
          <p:cNvPr id="4" name="Picture 3">
            <a:extLst>
              <a:ext uri="{FF2B5EF4-FFF2-40B4-BE49-F238E27FC236}">
                <a16:creationId xmlns:a16="http://schemas.microsoft.com/office/drawing/2014/main" id="{ABB12B1F-C301-4FCA-AEEA-ACB978130538}"/>
              </a:ext>
            </a:extLst>
          </p:cNvPr>
          <p:cNvPicPr>
            <a:picLocks noChangeAspect="1"/>
          </p:cNvPicPr>
          <p:nvPr/>
        </p:nvPicPr>
        <p:blipFill>
          <a:blip r:embed="rId2"/>
          <a:stretch>
            <a:fillRect/>
          </a:stretch>
        </p:blipFill>
        <p:spPr>
          <a:xfrm>
            <a:off x="3639924" y="906024"/>
            <a:ext cx="4399815" cy="1547046"/>
          </a:xfrm>
          <a:prstGeom prst="rect">
            <a:avLst/>
          </a:prstGeom>
        </p:spPr>
      </p:pic>
      <p:pic>
        <p:nvPicPr>
          <p:cNvPr id="3" name="Picture 2">
            <a:extLst>
              <a:ext uri="{FF2B5EF4-FFF2-40B4-BE49-F238E27FC236}">
                <a16:creationId xmlns:a16="http://schemas.microsoft.com/office/drawing/2014/main" id="{2BEC77A9-BC7F-49B8-8705-699D02F6CC4B}"/>
              </a:ext>
            </a:extLst>
          </p:cNvPr>
          <p:cNvPicPr>
            <a:picLocks noChangeAspect="1"/>
          </p:cNvPicPr>
          <p:nvPr/>
        </p:nvPicPr>
        <p:blipFill>
          <a:blip r:embed="rId3"/>
          <a:stretch>
            <a:fillRect/>
          </a:stretch>
        </p:blipFill>
        <p:spPr>
          <a:xfrm>
            <a:off x="415958" y="2571750"/>
            <a:ext cx="8444265" cy="2192516"/>
          </a:xfrm>
          <a:prstGeom prst="rect">
            <a:avLst/>
          </a:prstGeom>
        </p:spPr>
      </p:pic>
    </p:spTree>
    <p:extLst>
      <p:ext uri="{BB962C8B-B14F-4D97-AF65-F5344CB8AC3E}">
        <p14:creationId xmlns:p14="http://schemas.microsoft.com/office/powerpoint/2010/main" val="1739444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91338" y="188158"/>
            <a:ext cx="8690976"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Assign costs and utilities to the states</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10244"/>
            <a:ext cx="7258050" cy="738664"/>
          </a:xfrm>
          <a:prstGeom prst="rect">
            <a:avLst/>
          </a:prstGeom>
        </p:spPr>
        <p:txBody>
          <a:bodyPr wrap="square">
            <a:spAutoFit/>
          </a:bodyPr>
          <a:lstStyle/>
          <a:p>
            <a:pPr>
              <a:spcAft>
                <a:spcPts val="90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Since the costs and utilities are specific to each state you can list them in a table</a:t>
            </a:r>
          </a:p>
        </p:txBody>
      </p:sp>
      <p:pic>
        <p:nvPicPr>
          <p:cNvPr id="3" name="Picture 2">
            <a:extLst>
              <a:ext uri="{FF2B5EF4-FFF2-40B4-BE49-F238E27FC236}">
                <a16:creationId xmlns:a16="http://schemas.microsoft.com/office/drawing/2014/main" id="{0CE381A8-7404-4514-A781-DFE3B4FCE83F}"/>
              </a:ext>
            </a:extLst>
          </p:cNvPr>
          <p:cNvPicPr>
            <a:picLocks noChangeAspect="1"/>
          </p:cNvPicPr>
          <p:nvPr/>
        </p:nvPicPr>
        <p:blipFill>
          <a:blip r:embed="rId2"/>
          <a:stretch>
            <a:fillRect/>
          </a:stretch>
        </p:blipFill>
        <p:spPr>
          <a:xfrm>
            <a:off x="191338" y="2383197"/>
            <a:ext cx="8761325" cy="1268474"/>
          </a:xfrm>
          <a:prstGeom prst="rect">
            <a:avLst/>
          </a:prstGeom>
        </p:spPr>
      </p:pic>
    </p:spTree>
    <p:extLst>
      <p:ext uri="{BB962C8B-B14F-4D97-AF65-F5344CB8AC3E}">
        <p14:creationId xmlns:p14="http://schemas.microsoft.com/office/powerpoint/2010/main" val="2667963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45888" y="188158"/>
            <a:ext cx="8636425" cy="608855"/>
          </a:xfrm>
        </p:spPr>
        <p:txBody>
          <a:bodyPr>
            <a:normAutofit/>
          </a:bodyPr>
          <a:lstStyle/>
          <a:p>
            <a:pPr algn="l">
              <a:lnSpc>
                <a:spcPct val="100000"/>
              </a:lnSpc>
            </a:pPr>
            <a:r>
              <a:rPr lang="en-US" sz="2400" dirty="0">
                <a:solidFill>
                  <a:srgbClr val="006C92"/>
                </a:solidFill>
                <a:latin typeface="Arial" panose="020B0604020202020204" pitchFamily="34" charset="0"/>
                <a:cs typeface="Arial" panose="020B0604020202020204" pitchFamily="34" charset="0"/>
              </a:rPr>
              <a:t>Model properties</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10244"/>
            <a:ext cx="7258050" cy="1292662"/>
          </a:xfrm>
          <a:prstGeom prst="rect">
            <a:avLst/>
          </a:prstGeom>
        </p:spPr>
        <p:txBody>
          <a:bodyPr wrap="square">
            <a:spAutoFit/>
          </a:bodyPr>
          <a:lstStyle/>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Each cycle is 1 year</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Simulate for 100 years (or 100 cycles)</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Apply an annual discount rate of 3% on costs and outcomes</a:t>
            </a:r>
          </a:p>
        </p:txBody>
      </p:sp>
    </p:spTree>
    <p:extLst>
      <p:ext uri="{BB962C8B-B14F-4D97-AF65-F5344CB8AC3E}">
        <p14:creationId xmlns:p14="http://schemas.microsoft.com/office/powerpoint/2010/main" val="4074988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06290" y="188158"/>
            <a:ext cx="8676023"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Calculating expected probabilities (1)</a:t>
            </a:r>
          </a:p>
        </p:txBody>
      </p:sp>
      <p:pic>
        <p:nvPicPr>
          <p:cNvPr id="3" name="Picture 2">
            <a:extLst>
              <a:ext uri="{FF2B5EF4-FFF2-40B4-BE49-F238E27FC236}">
                <a16:creationId xmlns:a16="http://schemas.microsoft.com/office/drawing/2014/main" id="{0C4EB639-F42B-4893-B77D-3349E52D34F0}"/>
              </a:ext>
            </a:extLst>
          </p:cNvPr>
          <p:cNvPicPr>
            <a:picLocks noChangeAspect="1"/>
          </p:cNvPicPr>
          <p:nvPr/>
        </p:nvPicPr>
        <p:blipFill>
          <a:blip r:embed="rId2"/>
          <a:stretch>
            <a:fillRect/>
          </a:stretch>
        </p:blipFill>
        <p:spPr>
          <a:xfrm>
            <a:off x="4572000" y="856586"/>
            <a:ext cx="4365710" cy="3047290"/>
          </a:xfrm>
          <a:prstGeom prst="rect">
            <a:avLst/>
          </a:prstGeom>
        </p:spPr>
      </p:pic>
      <p:pic>
        <p:nvPicPr>
          <p:cNvPr id="6" name="Picture 5">
            <a:extLst>
              <a:ext uri="{FF2B5EF4-FFF2-40B4-BE49-F238E27FC236}">
                <a16:creationId xmlns:a16="http://schemas.microsoft.com/office/drawing/2014/main" id="{EBB40838-0A8D-4111-B4CD-7F5D136FB9EE}"/>
              </a:ext>
            </a:extLst>
          </p:cNvPr>
          <p:cNvPicPr>
            <a:picLocks noChangeAspect="1"/>
          </p:cNvPicPr>
          <p:nvPr/>
        </p:nvPicPr>
        <p:blipFill>
          <a:blip r:embed="rId3"/>
          <a:stretch>
            <a:fillRect/>
          </a:stretch>
        </p:blipFill>
        <p:spPr>
          <a:xfrm>
            <a:off x="100748" y="1283096"/>
            <a:ext cx="4399815" cy="1547046"/>
          </a:xfrm>
          <a:prstGeom prst="rect">
            <a:avLst/>
          </a:prstGeom>
        </p:spPr>
      </p:pic>
      <p:sp>
        <p:nvSpPr>
          <p:cNvPr id="4" name="Rectangle 3">
            <a:extLst>
              <a:ext uri="{FF2B5EF4-FFF2-40B4-BE49-F238E27FC236}">
                <a16:creationId xmlns:a16="http://schemas.microsoft.com/office/drawing/2014/main" id="{092D2679-CA21-471A-AF96-18CC81E55EF3}"/>
              </a:ext>
            </a:extLst>
          </p:cNvPr>
          <p:cNvSpPr/>
          <p:nvPr/>
        </p:nvSpPr>
        <p:spPr>
          <a:xfrm>
            <a:off x="206291" y="815762"/>
            <a:ext cx="2681055" cy="300082"/>
          </a:xfrm>
          <a:prstGeom prst="rect">
            <a:avLst/>
          </a:prstGeom>
        </p:spPr>
        <p:txBody>
          <a:bodyPr wrap="none">
            <a:spAutoFit/>
          </a:bodyPr>
          <a:lstStyle/>
          <a:p>
            <a:r>
              <a:rPr lang="en-US" sz="1350" b="1" dirty="0">
                <a:solidFill>
                  <a:srgbClr val="C00000"/>
                </a:solidFill>
                <a:latin typeface="Calibri" panose="020F0502020204030204" pitchFamily="34" charset="0"/>
              </a:rPr>
              <a:t>1 - </a:t>
            </a:r>
            <a:r>
              <a:rPr lang="en-US" sz="1350" b="1" dirty="0" err="1">
                <a:solidFill>
                  <a:srgbClr val="C00000"/>
                </a:solidFill>
                <a:latin typeface="Calibri" panose="020F0502020204030204" pitchFamily="34" charset="0"/>
              </a:rPr>
              <a:t>tp</a:t>
            </a:r>
            <a:r>
              <a:rPr lang="en-US" sz="1350" b="1" dirty="0">
                <a:solidFill>
                  <a:srgbClr val="C00000"/>
                </a:solidFill>
                <a:latin typeface="Calibri" panose="020F0502020204030204" pitchFamily="34" charset="0"/>
              </a:rPr>
              <a:t>(</a:t>
            </a:r>
            <a:r>
              <a:rPr lang="en-US" sz="1350" b="1" dirty="0" err="1">
                <a:solidFill>
                  <a:srgbClr val="C00000"/>
                </a:solidFill>
                <a:latin typeface="Calibri" panose="020F0502020204030204" pitchFamily="34" charset="0"/>
              </a:rPr>
              <a:t>well_illness</a:t>
            </a:r>
            <a:r>
              <a:rPr lang="en-US" sz="1350" b="1" dirty="0">
                <a:solidFill>
                  <a:srgbClr val="C00000"/>
                </a:solidFill>
                <a:latin typeface="Calibri" panose="020F0502020204030204" pitchFamily="34" charset="0"/>
              </a:rPr>
              <a:t>) - </a:t>
            </a:r>
            <a:r>
              <a:rPr lang="en-US" sz="1350" b="1" dirty="0" err="1">
                <a:solidFill>
                  <a:srgbClr val="C00000"/>
                </a:solidFill>
                <a:latin typeface="Calibri" panose="020F0502020204030204" pitchFamily="34" charset="0"/>
              </a:rPr>
              <a:t>tp</a:t>
            </a:r>
            <a:r>
              <a:rPr lang="en-US" sz="1350" b="1" dirty="0">
                <a:solidFill>
                  <a:srgbClr val="C00000"/>
                </a:solidFill>
                <a:latin typeface="Calibri" panose="020F0502020204030204" pitchFamily="34" charset="0"/>
              </a:rPr>
              <a:t>(</a:t>
            </a:r>
            <a:r>
              <a:rPr lang="en-US" sz="1350" b="1" dirty="0" err="1">
                <a:solidFill>
                  <a:srgbClr val="C00000"/>
                </a:solidFill>
                <a:latin typeface="Calibri" panose="020F0502020204030204" pitchFamily="34" charset="0"/>
              </a:rPr>
              <a:t>well_dead</a:t>
            </a:r>
            <a:r>
              <a:rPr lang="en-US" sz="1350" b="1" dirty="0">
                <a:solidFill>
                  <a:srgbClr val="C00000"/>
                </a:solidFill>
                <a:latin typeface="Calibri" panose="020F0502020204030204" pitchFamily="34" charset="0"/>
              </a:rPr>
              <a:t>)</a:t>
            </a:r>
            <a:r>
              <a:rPr lang="en-US" sz="1350" dirty="0">
                <a:solidFill>
                  <a:srgbClr val="C00000"/>
                </a:solidFill>
              </a:rPr>
              <a:t> </a:t>
            </a:r>
          </a:p>
        </p:txBody>
      </p:sp>
      <p:cxnSp>
        <p:nvCxnSpPr>
          <p:cNvPr id="8" name="Straight Arrow Connector 7">
            <a:extLst>
              <a:ext uri="{FF2B5EF4-FFF2-40B4-BE49-F238E27FC236}">
                <a16:creationId xmlns:a16="http://schemas.microsoft.com/office/drawing/2014/main" id="{EA5391DC-1FBD-4B26-ADCD-6CA78CF26536}"/>
              </a:ext>
            </a:extLst>
          </p:cNvPr>
          <p:cNvCxnSpPr>
            <a:cxnSpLocks/>
            <a:stCxn id="4" idx="2"/>
          </p:cNvCxnSpPr>
          <p:nvPr/>
        </p:nvCxnSpPr>
        <p:spPr>
          <a:xfrm flipH="1">
            <a:off x="614363" y="1115844"/>
            <a:ext cx="932456" cy="47721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9652562-BDE5-44C7-935E-69998C3A6447}"/>
              </a:ext>
            </a:extLst>
          </p:cNvPr>
          <p:cNvSpPr/>
          <p:nvPr/>
        </p:nvSpPr>
        <p:spPr>
          <a:xfrm>
            <a:off x="6057900" y="1807369"/>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2" name="Straight Arrow Connector 11">
            <a:extLst>
              <a:ext uri="{FF2B5EF4-FFF2-40B4-BE49-F238E27FC236}">
                <a16:creationId xmlns:a16="http://schemas.microsoft.com/office/drawing/2014/main" id="{EFF73EBB-8D7A-4C4A-BDB8-C12162B00BFE}"/>
              </a:ext>
            </a:extLst>
          </p:cNvPr>
          <p:cNvCxnSpPr>
            <a:cxnSpLocks/>
            <a:stCxn id="4" idx="2"/>
            <a:endCxn id="10" idx="1"/>
          </p:cNvCxnSpPr>
          <p:nvPr/>
        </p:nvCxnSpPr>
        <p:spPr>
          <a:xfrm>
            <a:off x="1546819" y="1115844"/>
            <a:ext cx="4511081" cy="7843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974319F-774A-49BF-9728-608A834E23F7}"/>
              </a:ext>
            </a:extLst>
          </p:cNvPr>
          <p:cNvSpPr/>
          <p:nvPr/>
        </p:nvSpPr>
        <p:spPr>
          <a:xfrm>
            <a:off x="6057900" y="1569721"/>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230403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30520" y="188158"/>
            <a:ext cx="8651793"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Calculating expected probabilities (2)</a:t>
            </a:r>
          </a:p>
        </p:txBody>
      </p:sp>
      <p:pic>
        <p:nvPicPr>
          <p:cNvPr id="3" name="Picture 2">
            <a:extLst>
              <a:ext uri="{FF2B5EF4-FFF2-40B4-BE49-F238E27FC236}">
                <a16:creationId xmlns:a16="http://schemas.microsoft.com/office/drawing/2014/main" id="{0C4EB639-F42B-4893-B77D-3349E52D34F0}"/>
              </a:ext>
            </a:extLst>
          </p:cNvPr>
          <p:cNvPicPr>
            <a:picLocks noChangeAspect="1"/>
          </p:cNvPicPr>
          <p:nvPr/>
        </p:nvPicPr>
        <p:blipFill>
          <a:blip r:embed="rId2"/>
          <a:stretch>
            <a:fillRect/>
          </a:stretch>
        </p:blipFill>
        <p:spPr>
          <a:xfrm>
            <a:off x="4572000" y="856586"/>
            <a:ext cx="4365710" cy="3047290"/>
          </a:xfrm>
          <a:prstGeom prst="rect">
            <a:avLst/>
          </a:prstGeom>
        </p:spPr>
      </p:pic>
      <p:pic>
        <p:nvPicPr>
          <p:cNvPr id="6" name="Picture 5">
            <a:extLst>
              <a:ext uri="{FF2B5EF4-FFF2-40B4-BE49-F238E27FC236}">
                <a16:creationId xmlns:a16="http://schemas.microsoft.com/office/drawing/2014/main" id="{EBB40838-0A8D-4111-B4CD-7F5D136FB9EE}"/>
              </a:ext>
            </a:extLst>
          </p:cNvPr>
          <p:cNvPicPr>
            <a:picLocks noChangeAspect="1"/>
          </p:cNvPicPr>
          <p:nvPr/>
        </p:nvPicPr>
        <p:blipFill>
          <a:blip r:embed="rId3"/>
          <a:stretch>
            <a:fillRect/>
          </a:stretch>
        </p:blipFill>
        <p:spPr>
          <a:xfrm>
            <a:off x="100748" y="1283096"/>
            <a:ext cx="4399815" cy="1547046"/>
          </a:xfrm>
          <a:prstGeom prst="rect">
            <a:avLst/>
          </a:prstGeom>
        </p:spPr>
      </p:pic>
      <p:sp>
        <p:nvSpPr>
          <p:cNvPr id="10" name="Rectangle 9">
            <a:extLst>
              <a:ext uri="{FF2B5EF4-FFF2-40B4-BE49-F238E27FC236}">
                <a16:creationId xmlns:a16="http://schemas.microsoft.com/office/drawing/2014/main" id="{59652562-BDE5-44C7-935E-69998C3A6447}"/>
              </a:ext>
            </a:extLst>
          </p:cNvPr>
          <p:cNvSpPr/>
          <p:nvPr/>
        </p:nvSpPr>
        <p:spPr>
          <a:xfrm>
            <a:off x="6754855" y="1807369"/>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29CDB1D-B0A8-44C7-8F00-2D8F70980E65}"/>
              </a:ext>
            </a:extLst>
          </p:cNvPr>
          <p:cNvSpPr/>
          <p:nvPr/>
        </p:nvSpPr>
        <p:spPr>
          <a:xfrm>
            <a:off x="1033830" y="3021250"/>
            <a:ext cx="1327864" cy="300082"/>
          </a:xfrm>
          <a:prstGeom prst="rect">
            <a:avLst/>
          </a:prstGeom>
        </p:spPr>
        <p:txBody>
          <a:bodyPr wrap="none">
            <a:spAutoFit/>
          </a:bodyPr>
          <a:lstStyle/>
          <a:p>
            <a:r>
              <a:rPr lang="en-US" sz="1350" b="1" dirty="0" err="1">
                <a:solidFill>
                  <a:srgbClr val="C00000"/>
                </a:solidFill>
                <a:latin typeface="Calibri" panose="020F0502020204030204" pitchFamily="34" charset="0"/>
              </a:rPr>
              <a:t>tp</a:t>
            </a:r>
            <a:r>
              <a:rPr lang="en-US" sz="1350" b="1" dirty="0">
                <a:solidFill>
                  <a:srgbClr val="C00000"/>
                </a:solidFill>
                <a:latin typeface="Calibri" panose="020F0502020204030204" pitchFamily="34" charset="0"/>
              </a:rPr>
              <a:t>(</a:t>
            </a:r>
            <a:r>
              <a:rPr lang="en-US" sz="1350" b="1" dirty="0" err="1">
                <a:solidFill>
                  <a:srgbClr val="C00000"/>
                </a:solidFill>
                <a:latin typeface="Calibri" panose="020F0502020204030204" pitchFamily="34" charset="0"/>
              </a:rPr>
              <a:t>well_illness</a:t>
            </a:r>
            <a:r>
              <a:rPr lang="en-US" sz="1350" b="1" dirty="0">
                <a:solidFill>
                  <a:srgbClr val="C00000"/>
                </a:solidFill>
                <a:latin typeface="Calibri" panose="020F0502020204030204" pitchFamily="34" charset="0"/>
              </a:rPr>
              <a:t>)</a:t>
            </a:r>
            <a:r>
              <a:rPr lang="en-US" sz="1350" dirty="0">
                <a:solidFill>
                  <a:srgbClr val="C00000"/>
                </a:solidFill>
              </a:rPr>
              <a:t> </a:t>
            </a:r>
          </a:p>
        </p:txBody>
      </p:sp>
      <p:cxnSp>
        <p:nvCxnSpPr>
          <p:cNvPr id="16" name="Straight Arrow Connector 15">
            <a:extLst>
              <a:ext uri="{FF2B5EF4-FFF2-40B4-BE49-F238E27FC236}">
                <a16:creationId xmlns:a16="http://schemas.microsoft.com/office/drawing/2014/main" id="{60403264-3934-4694-AC4D-302D4D267963}"/>
              </a:ext>
            </a:extLst>
          </p:cNvPr>
          <p:cNvCxnSpPr>
            <a:stCxn id="14" idx="0"/>
          </p:cNvCxnSpPr>
          <p:nvPr/>
        </p:nvCxnSpPr>
        <p:spPr>
          <a:xfrm flipH="1" flipV="1">
            <a:off x="1657350" y="2073486"/>
            <a:ext cx="40412" cy="94776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974319F-774A-49BF-9728-608A834E23F7}"/>
              </a:ext>
            </a:extLst>
          </p:cNvPr>
          <p:cNvSpPr/>
          <p:nvPr/>
        </p:nvSpPr>
        <p:spPr>
          <a:xfrm>
            <a:off x="6057900" y="1569721"/>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Arrow Connector 6">
            <a:extLst>
              <a:ext uri="{FF2B5EF4-FFF2-40B4-BE49-F238E27FC236}">
                <a16:creationId xmlns:a16="http://schemas.microsoft.com/office/drawing/2014/main" id="{2FE347D3-B415-439A-9E75-9F17ABFCE20E}"/>
              </a:ext>
            </a:extLst>
          </p:cNvPr>
          <p:cNvCxnSpPr>
            <a:stCxn id="14" idx="0"/>
          </p:cNvCxnSpPr>
          <p:nvPr/>
        </p:nvCxnSpPr>
        <p:spPr>
          <a:xfrm flipV="1">
            <a:off x="1697762" y="1900238"/>
            <a:ext cx="5057093" cy="112101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986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68940" y="188158"/>
            <a:ext cx="8613373"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Calculating expected probabilities (3)</a:t>
            </a:r>
          </a:p>
        </p:txBody>
      </p:sp>
      <p:pic>
        <p:nvPicPr>
          <p:cNvPr id="3" name="Picture 2">
            <a:extLst>
              <a:ext uri="{FF2B5EF4-FFF2-40B4-BE49-F238E27FC236}">
                <a16:creationId xmlns:a16="http://schemas.microsoft.com/office/drawing/2014/main" id="{0C4EB639-F42B-4893-B77D-3349E52D34F0}"/>
              </a:ext>
            </a:extLst>
          </p:cNvPr>
          <p:cNvPicPr>
            <a:picLocks noChangeAspect="1"/>
          </p:cNvPicPr>
          <p:nvPr/>
        </p:nvPicPr>
        <p:blipFill>
          <a:blip r:embed="rId2"/>
          <a:stretch>
            <a:fillRect/>
          </a:stretch>
        </p:blipFill>
        <p:spPr>
          <a:xfrm>
            <a:off x="4572000" y="856586"/>
            <a:ext cx="4365710" cy="3047290"/>
          </a:xfrm>
          <a:prstGeom prst="rect">
            <a:avLst/>
          </a:prstGeom>
        </p:spPr>
      </p:pic>
      <p:pic>
        <p:nvPicPr>
          <p:cNvPr id="6" name="Picture 5">
            <a:extLst>
              <a:ext uri="{FF2B5EF4-FFF2-40B4-BE49-F238E27FC236}">
                <a16:creationId xmlns:a16="http://schemas.microsoft.com/office/drawing/2014/main" id="{EBB40838-0A8D-4111-B4CD-7F5D136FB9EE}"/>
              </a:ext>
            </a:extLst>
          </p:cNvPr>
          <p:cNvPicPr>
            <a:picLocks noChangeAspect="1"/>
          </p:cNvPicPr>
          <p:nvPr/>
        </p:nvPicPr>
        <p:blipFill>
          <a:blip r:embed="rId3"/>
          <a:stretch>
            <a:fillRect/>
          </a:stretch>
        </p:blipFill>
        <p:spPr>
          <a:xfrm>
            <a:off x="100748" y="1283096"/>
            <a:ext cx="4399815" cy="1547046"/>
          </a:xfrm>
          <a:prstGeom prst="rect">
            <a:avLst/>
          </a:prstGeom>
        </p:spPr>
      </p:pic>
      <p:sp>
        <p:nvSpPr>
          <p:cNvPr id="10" name="Rectangle 9">
            <a:extLst>
              <a:ext uri="{FF2B5EF4-FFF2-40B4-BE49-F238E27FC236}">
                <a16:creationId xmlns:a16="http://schemas.microsoft.com/office/drawing/2014/main" id="{59652562-BDE5-44C7-935E-69998C3A6447}"/>
              </a:ext>
            </a:extLst>
          </p:cNvPr>
          <p:cNvSpPr/>
          <p:nvPr/>
        </p:nvSpPr>
        <p:spPr>
          <a:xfrm>
            <a:off x="7405320" y="1807369"/>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29CDB1D-B0A8-44C7-8F00-2D8F70980E65}"/>
              </a:ext>
            </a:extLst>
          </p:cNvPr>
          <p:cNvSpPr/>
          <p:nvPr/>
        </p:nvSpPr>
        <p:spPr>
          <a:xfrm>
            <a:off x="1754981" y="3626876"/>
            <a:ext cx="1238096" cy="300082"/>
          </a:xfrm>
          <a:prstGeom prst="rect">
            <a:avLst/>
          </a:prstGeom>
        </p:spPr>
        <p:txBody>
          <a:bodyPr wrap="none">
            <a:spAutoFit/>
          </a:bodyPr>
          <a:lstStyle/>
          <a:p>
            <a:r>
              <a:rPr lang="en-US" sz="1350" b="1" dirty="0" err="1">
                <a:solidFill>
                  <a:srgbClr val="C00000"/>
                </a:solidFill>
                <a:latin typeface="Calibri" panose="020F0502020204030204" pitchFamily="34" charset="0"/>
              </a:rPr>
              <a:t>tp</a:t>
            </a:r>
            <a:r>
              <a:rPr lang="en-US" sz="1350" b="1" dirty="0">
                <a:solidFill>
                  <a:srgbClr val="C00000"/>
                </a:solidFill>
                <a:latin typeface="Calibri" panose="020F0502020204030204" pitchFamily="34" charset="0"/>
              </a:rPr>
              <a:t>(</a:t>
            </a:r>
            <a:r>
              <a:rPr lang="en-US" sz="1350" b="1" dirty="0" err="1">
                <a:solidFill>
                  <a:srgbClr val="C00000"/>
                </a:solidFill>
                <a:latin typeface="Calibri" panose="020F0502020204030204" pitchFamily="34" charset="0"/>
              </a:rPr>
              <a:t>well_dead</a:t>
            </a:r>
            <a:r>
              <a:rPr lang="en-US" sz="1350" b="1" dirty="0">
                <a:solidFill>
                  <a:srgbClr val="C00000"/>
                </a:solidFill>
                <a:latin typeface="Calibri" panose="020F0502020204030204" pitchFamily="34" charset="0"/>
              </a:rPr>
              <a:t>)</a:t>
            </a:r>
            <a:r>
              <a:rPr lang="en-US" sz="1350" dirty="0">
                <a:solidFill>
                  <a:srgbClr val="C00000"/>
                </a:solidFill>
              </a:rPr>
              <a:t> </a:t>
            </a:r>
          </a:p>
        </p:txBody>
      </p:sp>
      <p:cxnSp>
        <p:nvCxnSpPr>
          <p:cNvPr id="16" name="Straight Arrow Connector 15">
            <a:extLst>
              <a:ext uri="{FF2B5EF4-FFF2-40B4-BE49-F238E27FC236}">
                <a16:creationId xmlns:a16="http://schemas.microsoft.com/office/drawing/2014/main" id="{60403264-3934-4694-AC4D-302D4D267963}"/>
              </a:ext>
            </a:extLst>
          </p:cNvPr>
          <p:cNvCxnSpPr>
            <a:cxnSpLocks/>
            <a:stCxn id="14" idx="0"/>
          </p:cNvCxnSpPr>
          <p:nvPr/>
        </p:nvCxnSpPr>
        <p:spPr>
          <a:xfrm flipH="1" flipV="1">
            <a:off x="2345335" y="2665429"/>
            <a:ext cx="28694" cy="96144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974319F-774A-49BF-9728-608A834E23F7}"/>
              </a:ext>
            </a:extLst>
          </p:cNvPr>
          <p:cNvSpPr/>
          <p:nvPr/>
        </p:nvSpPr>
        <p:spPr>
          <a:xfrm>
            <a:off x="6057900" y="1569721"/>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Arrow Connector 6">
            <a:extLst>
              <a:ext uri="{FF2B5EF4-FFF2-40B4-BE49-F238E27FC236}">
                <a16:creationId xmlns:a16="http://schemas.microsoft.com/office/drawing/2014/main" id="{2FE347D3-B415-439A-9E75-9F17ABFCE20E}"/>
              </a:ext>
            </a:extLst>
          </p:cNvPr>
          <p:cNvCxnSpPr>
            <a:cxnSpLocks/>
            <a:stCxn id="14" idx="0"/>
            <a:endCxn id="10" idx="1"/>
          </p:cNvCxnSpPr>
          <p:nvPr/>
        </p:nvCxnSpPr>
        <p:spPr>
          <a:xfrm flipV="1">
            <a:off x="2374029" y="1900238"/>
            <a:ext cx="5031291" cy="172663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31989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92100" y="188158"/>
            <a:ext cx="8690213"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Calculating expected probabilities (4)</a:t>
            </a:r>
          </a:p>
        </p:txBody>
      </p:sp>
      <p:pic>
        <p:nvPicPr>
          <p:cNvPr id="3" name="Picture 2">
            <a:extLst>
              <a:ext uri="{FF2B5EF4-FFF2-40B4-BE49-F238E27FC236}">
                <a16:creationId xmlns:a16="http://schemas.microsoft.com/office/drawing/2014/main" id="{0C4EB639-F42B-4893-B77D-3349E52D34F0}"/>
              </a:ext>
            </a:extLst>
          </p:cNvPr>
          <p:cNvPicPr>
            <a:picLocks noChangeAspect="1"/>
          </p:cNvPicPr>
          <p:nvPr/>
        </p:nvPicPr>
        <p:blipFill>
          <a:blip r:embed="rId2"/>
          <a:stretch>
            <a:fillRect/>
          </a:stretch>
        </p:blipFill>
        <p:spPr>
          <a:xfrm>
            <a:off x="4572000" y="856586"/>
            <a:ext cx="4365710" cy="3047290"/>
          </a:xfrm>
          <a:prstGeom prst="rect">
            <a:avLst/>
          </a:prstGeom>
        </p:spPr>
      </p:pic>
      <p:pic>
        <p:nvPicPr>
          <p:cNvPr id="6" name="Picture 5">
            <a:extLst>
              <a:ext uri="{FF2B5EF4-FFF2-40B4-BE49-F238E27FC236}">
                <a16:creationId xmlns:a16="http://schemas.microsoft.com/office/drawing/2014/main" id="{EBB40838-0A8D-4111-B4CD-7F5D136FB9EE}"/>
              </a:ext>
            </a:extLst>
          </p:cNvPr>
          <p:cNvPicPr>
            <a:picLocks noChangeAspect="1"/>
          </p:cNvPicPr>
          <p:nvPr/>
        </p:nvPicPr>
        <p:blipFill>
          <a:blip r:embed="rId3"/>
          <a:stretch>
            <a:fillRect/>
          </a:stretch>
        </p:blipFill>
        <p:spPr>
          <a:xfrm>
            <a:off x="100748" y="1283096"/>
            <a:ext cx="4399815" cy="1547046"/>
          </a:xfrm>
          <a:prstGeom prst="rect">
            <a:avLst/>
          </a:prstGeom>
        </p:spPr>
      </p:pic>
      <p:sp>
        <p:nvSpPr>
          <p:cNvPr id="10" name="Rectangle 9">
            <a:extLst>
              <a:ext uri="{FF2B5EF4-FFF2-40B4-BE49-F238E27FC236}">
                <a16:creationId xmlns:a16="http://schemas.microsoft.com/office/drawing/2014/main" id="{59652562-BDE5-44C7-935E-69998C3A6447}"/>
              </a:ext>
            </a:extLst>
          </p:cNvPr>
          <p:cNvSpPr/>
          <p:nvPr/>
        </p:nvSpPr>
        <p:spPr>
          <a:xfrm>
            <a:off x="8084050" y="3083521"/>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29CDB1D-B0A8-44C7-8F00-2D8F70980E65}"/>
              </a:ext>
            </a:extLst>
          </p:cNvPr>
          <p:cNvSpPr/>
          <p:nvPr/>
        </p:nvSpPr>
        <p:spPr>
          <a:xfrm>
            <a:off x="1367401" y="2985496"/>
            <a:ext cx="1866508" cy="507831"/>
          </a:xfrm>
          <a:prstGeom prst="rect">
            <a:avLst/>
          </a:prstGeom>
        </p:spPr>
        <p:txBody>
          <a:bodyPr wrap="square">
            <a:spAutoFit/>
          </a:bodyPr>
          <a:lstStyle/>
          <a:p>
            <a:r>
              <a:rPr lang="en-US" sz="1350" b="1" dirty="0">
                <a:solidFill>
                  <a:srgbClr val="C00000"/>
                </a:solidFill>
                <a:latin typeface="Calibri" panose="020F0502020204030204" pitchFamily="34" charset="0"/>
              </a:rPr>
              <a:t>Check to see that the probabilities sum to 1</a:t>
            </a:r>
            <a:endParaRPr lang="en-US" sz="1350" dirty="0">
              <a:solidFill>
                <a:srgbClr val="C00000"/>
              </a:solidFill>
            </a:endParaRPr>
          </a:p>
        </p:txBody>
      </p:sp>
      <p:cxnSp>
        <p:nvCxnSpPr>
          <p:cNvPr id="7" name="Straight Arrow Connector 6">
            <a:extLst>
              <a:ext uri="{FF2B5EF4-FFF2-40B4-BE49-F238E27FC236}">
                <a16:creationId xmlns:a16="http://schemas.microsoft.com/office/drawing/2014/main" id="{2FE347D3-B415-439A-9E75-9F17ABFCE20E}"/>
              </a:ext>
            </a:extLst>
          </p:cNvPr>
          <p:cNvCxnSpPr>
            <a:cxnSpLocks/>
            <a:stCxn id="14" idx="3"/>
            <a:endCxn id="10" idx="1"/>
          </p:cNvCxnSpPr>
          <p:nvPr/>
        </p:nvCxnSpPr>
        <p:spPr>
          <a:xfrm flipV="1">
            <a:off x="3233909" y="3176390"/>
            <a:ext cx="4850141" cy="630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6162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602A88-98D0-4702-AE7B-27445595AA6D}"/>
              </a:ext>
            </a:extLst>
          </p:cNvPr>
          <p:cNvPicPr>
            <a:picLocks noChangeAspect="1"/>
          </p:cNvPicPr>
          <p:nvPr/>
        </p:nvPicPr>
        <p:blipFill>
          <a:blip r:embed="rId2"/>
          <a:stretch>
            <a:fillRect/>
          </a:stretch>
        </p:blipFill>
        <p:spPr>
          <a:xfrm>
            <a:off x="131625" y="1594440"/>
            <a:ext cx="8401424" cy="1334492"/>
          </a:xfrm>
          <a:prstGeom prst="rect">
            <a:avLst/>
          </a:prstGeom>
        </p:spPr>
      </p:pic>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76624" y="188158"/>
            <a:ext cx="8605689" cy="608855"/>
          </a:xfrm>
        </p:spPr>
        <p:txBody>
          <a:bodyPr>
            <a:noAutofit/>
          </a:bodyPr>
          <a:lstStyle/>
          <a:p>
            <a:pPr algn="l">
              <a:lnSpc>
                <a:spcPct val="100000"/>
              </a:lnSpc>
            </a:pPr>
            <a:r>
              <a:rPr lang="en-US" sz="2400" dirty="0">
                <a:latin typeface="Arial" panose="020B0604020202020204" pitchFamily="34" charset="0"/>
                <a:cs typeface="Arial" panose="020B0604020202020204" pitchFamily="34" charset="0"/>
              </a:rPr>
              <a:t>Calculating expected costs and utilities (1)</a:t>
            </a:r>
          </a:p>
        </p:txBody>
      </p:sp>
      <p:sp>
        <p:nvSpPr>
          <p:cNvPr id="10" name="Rectangle 9">
            <a:extLst>
              <a:ext uri="{FF2B5EF4-FFF2-40B4-BE49-F238E27FC236}">
                <a16:creationId xmlns:a16="http://schemas.microsoft.com/office/drawing/2014/main" id="{59652562-BDE5-44C7-935E-69998C3A6447}"/>
              </a:ext>
            </a:extLst>
          </p:cNvPr>
          <p:cNvSpPr/>
          <p:nvPr/>
        </p:nvSpPr>
        <p:spPr>
          <a:xfrm>
            <a:off x="3417781" y="2168816"/>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29CDB1D-B0A8-44C7-8F00-2D8F70980E65}"/>
              </a:ext>
            </a:extLst>
          </p:cNvPr>
          <p:cNvSpPr/>
          <p:nvPr/>
        </p:nvSpPr>
        <p:spPr>
          <a:xfrm>
            <a:off x="1534295" y="3783605"/>
            <a:ext cx="2043029" cy="507831"/>
          </a:xfrm>
          <a:prstGeom prst="rect">
            <a:avLst/>
          </a:prstGeom>
        </p:spPr>
        <p:txBody>
          <a:bodyPr wrap="square">
            <a:spAutoFit/>
          </a:bodyPr>
          <a:lstStyle/>
          <a:p>
            <a:r>
              <a:rPr lang="en-US" sz="1350" b="1" dirty="0">
                <a:solidFill>
                  <a:srgbClr val="C00000"/>
                </a:solidFill>
                <a:latin typeface="Calibri" panose="020F0502020204030204" pitchFamily="34" charset="0"/>
              </a:rPr>
              <a:t>Expected costs at cycle 1 is 0.83 * $500 = $415</a:t>
            </a:r>
            <a:endParaRPr lang="en-US" sz="1350" dirty="0">
              <a:solidFill>
                <a:srgbClr val="C00000"/>
              </a:solidFill>
            </a:endParaRPr>
          </a:p>
        </p:txBody>
      </p:sp>
      <p:cxnSp>
        <p:nvCxnSpPr>
          <p:cNvPr id="7" name="Straight Arrow Connector 6">
            <a:extLst>
              <a:ext uri="{FF2B5EF4-FFF2-40B4-BE49-F238E27FC236}">
                <a16:creationId xmlns:a16="http://schemas.microsoft.com/office/drawing/2014/main" id="{2FE347D3-B415-439A-9E75-9F17ABFCE20E}"/>
              </a:ext>
            </a:extLst>
          </p:cNvPr>
          <p:cNvCxnSpPr>
            <a:cxnSpLocks/>
            <a:stCxn id="14" idx="0"/>
            <a:endCxn id="10" idx="2"/>
          </p:cNvCxnSpPr>
          <p:nvPr/>
        </p:nvCxnSpPr>
        <p:spPr>
          <a:xfrm flipV="1">
            <a:off x="2555810" y="2354554"/>
            <a:ext cx="1154865" cy="14290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D378B0-99A4-402E-BF90-9610476CD513}"/>
              </a:ext>
            </a:extLst>
          </p:cNvPr>
          <p:cNvCxnSpPr>
            <a:cxnSpLocks/>
            <a:stCxn id="14" idx="0"/>
            <a:endCxn id="19" idx="2"/>
          </p:cNvCxnSpPr>
          <p:nvPr/>
        </p:nvCxnSpPr>
        <p:spPr>
          <a:xfrm flipH="1" flipV="1">
            <a:off x="1241401" y="2354554"/>
            <a:ext cx="1314409" cy="14290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4D60B96-3F1C-489C-B5D2-238B8BAFDBD5}"/>
              </a:ext>
            </a:extLst>
          </p:cNvPr>
          <p:cNvSpPr/>
          <p:nvPr/>
        </p:nvSpPr>
        <p:spPr>
          <a:xfrm>
            <a:off x="948507" y="2168816"/>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778723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602A88-98D0-4702-AE7B-27445595AA6D}"/>
              </a:ext>
            </a:extLst>
          </p:cNvPr>
          <p:cNvPicPr>
            <a:picLocks noChangeAspect="1"/>
          </p:cNvPicPr>
          <p:nvPr/>
        </p:nvPicPr>
        <p:blipFill>
          <a:blip r:embed="rId2"/>
          <a:stretch>
            <a:fillRect/>
          </a:stretch>
        </p:blipFill>
        <p:spPr>
          <a:xfrm>
            <a:off x="131625" y="1594440"/>
            <a:ext cx="8401424" cy="1334492"/>
          </a:xfrm>
          <a:prstGeom prst="rect">
            <a:avLst/>
          </a:prstGeom>
        </p:spPr>
      </p:pic>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91993" y="188158"/>
            <a:ext cx="8590320" cy="608855"/>
          </a:xfrm>
        </p:spPr>
        <p:txBody>
          <a:bodyPr>
            <a:noAutofit/>
          </a:bodyPr>
          <a:lstStyle/>
          <a:p>
            <a:pPr algn="l">
              <a:lnSpc>
                <a:spcPct val="100000"/>
              </a:lnSpc>
            </a:pPr>
            <a:r>
              <a:rPr lang="en-US" sz="2400" dirty="0">
                <a:latin typeface="Arial" panose="020B0604020202020204" pitchFamily="34" charset="0"/>
                <a:cs typeface="Arial" panose="020B0604020202020204" pitchFamily="34" charset="0"/>
              </a:rPr>
              <a:t>Calculating expected costs and utilities (2)</a:t>
            </a:r>
          </a:p>
        </p:txBody>
      </p:sp>
      <p:sp>
        <p:nvSpPr>
          <p:cNvPr id="10" name="Rectangle 9">
            <a:extLst>
              <a:ext uri="{FF2B5EF4-FFF2-40B4-BE49-F238E27FC236}">
                <a16:creationId xmlns:a16="http://schemas.microsoft.com/office/drawing/2014/main" id="{59652562-BDE5-44C7-935E-69998C3A6447}"/>
              </a:ext>
            </a:extLst>
          </p:cNvPr>
          <p:cNvSpPr/>
          <p:nvPr/>
        </p:nvSpPr>
        <p:spPr>
          <a:xfrm>
            <a:off x="3417781" y="2331430"/>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29CDB1D-B0A8-44C7-8F00-2D8F70980E65}"/>
              </a:ext>
            </a:extLst>
          </p:cNvPr>
          <p:cNvSpPr/>
          <p:nvPr/>
        </p:nvSpPr>
        <p:spPr>
          <a:xfrm>
            <a:off x="1534295" y="3946219"/>
            <a:ext cx="2043029" cy="715581"/>
          </a:xfrm>
          <a:prstGeom prst="rect">
            <a:avLst/>
          </a:prstGeom>
        </p:spPr>
        <p:txBody>
          <a:bodyPr wrap="square">
            <a:spAutoFit/>
          </a:bodyPr>
          <a:lstStyle/>
          <a:p>
            <a:r>
              <a:rPr lang="en-US" sz="1350" b="1" dirty="0">
                <a:solidFill>
                  <a:srgbClr val="C00000"/>
                </a:solidFill>
                <a:latin typeface="Calibri" panose="020F0502020204030204" pitchFamily="34" charset="0"/>
              </a:rPr>
              <a:t>Expected costs at cycle 2 is 0.7339 * $500 = $366.95</a:t>
            </a:r>
            <a:endParaRPr lang="en-US" sz="1350" dirty="0">
              <a:solidFill>
                <a:srgbClr val="C00000"/>
              </a:solidFill>
            </a:endParaRPr>
          </a:p>
        </p:txBody>
      </p:sp>
      <p:cxnSp>
        <p:nvCxnSpPr>
          <p:cNvPr id="7" name="Straight Arrow Connector 6">
            <a:extLst>
              <a:ext uri="{FF2B5EF4-FFF2-40B4-BE49-F238E27FC236}">
                <a16:creationId xmlns:a16="http://schemas.microsoft.com/office/drawing/2014/main" id="{2FE347D3-B415-439A-9E75-9F17ABFCE20E}"/>
              </a:ext>
            </a:extLst>
          </p:cNvPr>
          <p:cNvCxnSpPr>
            <a:cxnSpLocks/>
            <a:stCxn id="14" idx="0"/>
            <a:endCxn id="10" idx="2"/>
          </p:cNvCxnSpPr>
          <p:nvPr/>
        </p:nvCxnSpPr>
        <p:spPr>
          <a:xfrm flipV="1">
            <a:off x="2555810" y="2517168"/>
            <a:ext cx="1154865" cy="14290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D378B0-99A4-402E-BF90-9610476CD513}"/>
              </a:ext>
            </a:extLst>
          </p:cNvPr>
          <p:cNvCxnSpPr>
            <a:cxnSpLocks/>
            <a:stCxn id="14" idx="0"/>
            <a:endCxn id="19" idx="2"/>
          </p:cNvCxnSpPr>
          <p:nvPr/>
        </p:nvCxnSpPr>
        <p:spPr>
          <a:xfrm flipH="1" flipV="1">
            <a:off x="1241401" y="2517168"/>
            <a:ext cx="1314409" cy="142905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4D60B96-3F1C-489C-B5D2-238B8BAFDBD5}"/>
              </a:ext>
            </a:extLst>
          </p:cNvPr>
          <p:cNvSpPr/>
          <p:nvPr/>
        </p:nvSpPr>
        <p:spPr>
          <a:xfrm>
            <a:off x="948507" y="2331430"/>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0039477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602A88-98D0-4702-AE7B-27445595AA6D}"/>
              </a:ext>
            </a:extLst>
          </p:cNvPr>
          <p:cNvPicPr>
            <a:picLocks noChangeAspect="1"/>
          </p:cNvPicPr>
          <p:nvPr/>
        </p:nvPicPr>
        <p:blipFill>
          <a:blip r:embed="rId3"/>
          <a:stretch>
            <a:fillRect/>
          </a:stretch>
        </p:blipFill>
        <p:spPr>
          <a:xfrm>
            <a:off x="131625" y="1594440"/>
            <a:ext cx="8401424" cy="1334492"/>
          </a:xfrm>
          <a:prstGeom prst="rect">
            <a:avLst/>
          </a:prstGeom>
        </p:spPr>
      </p:pic>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61256" y="188158"/>
            <a:ext cx="8621057" cy="608855"/>
          </a:xfrm>
        </p:spPr>
        <p:txBody>
          <a:bodyPr>
            <a:noAutofit/>
          </a:bodyPr>
          <a:lstStyle/>
          <a:p>
            <a:pPr algn="l">
              <a:lnSpc>
                <a:spcPct val="100000"/>
              </a:lnSpc>
            </a:pPr>
            <a:r>
              <a:rPr lang="en-US" sz="2400" dirty="0">
                <a:latin typeface="Arial" panose="020B0604020202020204" pitchFamily="34" charset="0"/>
                <a:cs typeface="Arial" panose="020B0604020202020204" pitchFamily="34" charset="0"/>
              </a:rPr>
              <a:t>Calculating expected costs and utilities (3)</a:t>
            </a:r>
          </a:p>
        </p:txBody>
      </p:sp>
      <p:sp>
        <p:nvSpPr>
          <p:cNvPr id="10" name="Rectangle 9">
            <a:extLst>
              <a:ext uri="{FF2B5EF4-FFF2-40B4-BE49-F238E27FC236}">
                <a16:creationId xmlns:a16="http://schemas.microsoft.com/office/drawing/2014/main" id="{59652562-BDE5-44C7-935E-69998C3A6447}"/>
              </a:ext>
            </a:extLst>
          </p:cNvPr>
          <p:cNvSpPr/>
          <p:nvPr/>
        </p:nvSpPr>
        <p:spPr>
          <a:xfrm>
            <a:off x="6217543" y="2168816"/>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29CDB1D-B0A8-44C7-8F00-2D8F70980E65}"/>
              </a:ext>
            </a:extLst>
          </p:cNvPr>
          <p:cNvSpPr/>
          <p:nvPr/>
        </p:nvSpPr>
        <p:spPr>
          <a:xfrm>
            <a:off x="3310133" y="3790676"/>
            <a:ext cx="2275248" cy="507831"/>
          </a:xfrm>
          <a:prstGeom prst="rect">
            <a:avLst/>
          </a:prstGeom>
        </p:spPr>
        <p:txBody>
          <a:bodyPr wrap="square">
            <a:spAutoFit/>
          </a:bodyPr>
          <a:lstStyle/>
          <a:p>
            <a:r>
              <a:rPr lang="en-US" sz="1350" b="1" dirty="0">
                <a:solidFill>
                  <a:srgbClr val="C00000"/>
                </a:solidFill>
                <a:latin typeface="Calibri" panose="020F0502020204030204" pitchFamily="34" charset="0"/>
              </a:rPr>
              <a:t>Expected utility at cycle 1 is 0.83 * 1 = 0.83 QALYs</a:t>
            </a:r>
            <a:endParaRPr lang="en-US" sz="1350" dirty="0">
              <a:solidFill>
                <a:srgbClr val="C00000"/>
              </a:solidFill>
            </a:endParaRPr>
          </a:p>
        </p:txBody>
      </p:sp>
      <p:cxnSp>
        <p:nvCxnSpPr>
          <p:cNvPr id="7" name="Straight Arrow Connector 6">
            <a:extLst>
              <a:ext uri="{FF2B5EF4-FFF2-40B4-BE49-F238E27FC236}">
                <a16:creationId xmlns:a16="http://schemas.microsoft.com/office/drawing/2014/main" id="{2FE347D3-B415-439A-9E75-9F17ABFCE20E}"/>
              </a:ext>
            </a:extLst>
          </p:cNvPr>
          <p:cNvCxnSpPr>
            <a:cxnSpLocks/>
            <a:stCxn id="14" idx="0"/>
            <a:endCxn id="10" idx="2"/>
          </p:cNvCxnSpPr>
          <p:nvPr/>
        </p:nvCxnSpPr>
        <p:spPr>
          <a:xfrm flipV="1">
            <a:off x="4447757" y="2354554"/>
            <a:ext cx="2062680" cy="14361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D378B0-99A4-402E-BF90-9610476CD513}"/>
              </a:ext>
            </a:extLst>
          </p:cNvPr>
          <p:cNvCxnSpPr>
            <a:cxnSpLocks/>
            <a:stCxn id="14" idx="0"/>
            <a:endCxn id="19" idx="2"/>
          </p:cNvCxnSpPr>
          <p:nvPr/>
        </p:nvCxnSpPr>
        <p:spPr>
          <a:xfrm flipH="1" flipV="1">
            <a:off x="1241401" y="2354554"/>
            <a:ext cx="3206356" cy="14361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4D60B96-3F1C-489C-B5D2-238B8BAFDBD5}"/>
              </a:ext>
            </a:extLst>
          </p:cNvPr>
          <p:cNvSpPr/>
          <p:nvPr/>
        </p:nvSpPr>
        <p:spPr>
          <a:xfrm>
            <a:off x="948507" y="2168816"/>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261547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798E221-DB85-496A-97FA-F0A563B07AA4}"/>
              </a:ext>
            </a:extLst>
          </p:cNvPr>
          <p:cNvPicPr>
            <a:picLocks noChangeAspect="1"/>
          </p:cNvPicPr>
          <p:nvPr/>
        </p:nvPicPr>
        <p:blipFill>
          <a:blip r:embed="rId2"/>
          <a:stretch>
            <a:fillRect/>
          </a:stretch>
        </p:blipFill>
        <p:spPr>
          <a:xfrm>
            <a:off x="897526" y="1495319"/>
            <a:ext cx="7150000" cy="3250000"/>
          </a:xfrm>
          <a:prstGeom prst="rect">
            <a:avLst/>
          </a:prstGeom>
        </p:spPr>
      </p:pic>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30628" y="188158"/>
            <a:ext cx="8751685"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Limitations of decision trees (2)</a:t>
            </a:r>
          </a:p>
        </p:txBody>
      </p:sp>
      <p:sp>
        <p:nvSpPr>
          <p:cNvPr id="4" name="Oval 3">
            <a:extLst>
              <a:ext uri="{FF2B5EF4-FFF2-40B4-BE49-F238E27FC236}">
                <a16:creationId xmlns:a16="http://schemas.microsoft.com/office/drawing/2014/main" id="{6C39B576-A710-4D4C-8711-00B1BAFD0A8C}"/>
              </a:ext>
            </a:extLst>
          </p:cNvPr>
          <p:cNvSpPr/>
          <p:nvPr/>
        </p:nvSpPr>
        <p:spPr>
          <a:xfrm>
            <a:off x="7545711" y="1917234"/>
            <a:ext cx="289420" cy="2773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w="57150">
                <a:solidFill>
                  <a:srgbClr val="C00000"/>
                </a:solidFill>
              </a:ln>
              <a:noFill/>
            </a:endParaRPr>
          </a:p>
        </p:txBody>
      </p:sp>
      <p:sp>
        <p:nvSpPr>
          <p:cNvPr id="8" name="Oval 7">
            <a:extLst>
              <a:ext uri="{FF2B5EF4-FFF2-40B4-BE49-F238E27FC236}">
                <a16:creationId xmlns:a16="http://schemas.microsoft.com/office/drawing/2014/main" id="{6D2DC5BB-8095-44F5-88AB-AA07C9462FC1}"/>
              </a:ext>
            </a:extLst>
          </p:cNvPr>
          <p:cNvSpPr/>
          <p:nvPr/>
        </p:nvSpPr>
        <p:spPr>
          <a:xfrm>
            <a:off x="4867524" y="3413191"/>
            <a:ext cx="289420" cy="2773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w="57150">
                <a:solidFill>
                  <a:srgbClr val="C00000"/>
                </a:solidFill>
              </a:ln>
              <a:noFill/>
            </a:endParaRPr>
          </a:p>
        </p:txBody>
      </p:sp>
      <p:sp>
        <p:nvSpPr>
          <p:cNvPr id="11" name="Oval 10">
            <a:extLst>
              <a:ext uri="{FF2B5EF4-FFF2-40B4-BE49-F238E27FC236}">
                <a16:creationId xmlns:a16="http://schemas.microsoft.com/office/drawing/2014/main" id="{A06BF06B-1CAD-40A3-B121-224CC78C697A}"/>
              </a:ext>
            </a:extLst>
          </p:cNvPr>
          <p:cNvSpPr/>
          <p:nvPr/>
        </p:nvSpPr>
        <p:spPr>
          <a:xfrm>
            <a:off x="7557245" y="1628695"/>
            <a:ext cx="289420" cy="2773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w="57150">
                <a:solidFill>
                  <a:srgbClr val="C00000"/>
                </a:solidFill>
              </a:ln>
              <a:noFill/>
            </a:endParaRPr>
          </a:p>
        </p:txBody>
      </p:sp>
      <p:sp>
        <p:nvSpPr>
          <p:cNvPr id="12" name="Oval 11">
            <a:extLst>
              <a:ext uri="{FF2B5EF4-FFF2-40B4-BE49-F238E27FC236}">
                <a16:creationId xmlns:a16="http://schemas.microsoft.com/office/drawing/2014/main" id="{353AE533-FD87-442C-8860-A27FC62A462F}"/>
              </a:ext>
            </a:extLst>
          </p:cNvPr>
          <p:cNvSpPr/>
          <p:nvPr/>
        </p:nvSpPr>
        <p:spPr>
          <a:xfrm>
            <a:off x="4872768" y="2083456"/>
            <a:ext cx="289420" cy="2773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w="57150">
                <a:solidFill>
                  <a:srgbClr val="C00000"/>
                </a:solidFill>
              </a:ln>
              <a:noFill/>
            </a:endParaRPr>
          </a:p>
        </p:txBody>
      </p:sp>
      <p:sp>
        <p:nvSpPr>
          <p:cNvPr id="17" name="Oval 16">
            <a:extLst>
              <a:ext uri="{FF2B5EF4-FFF2-40B4-BE49-F238E27FC236}">
                <a16:creationId xmlns:a16="http://schemas.microsoft.com/office/drawing/2014/main" id="{2FC0730B-42A3-4A41-BD62-F778E7AB1F52}"/>
              </a:ext>
            </a:extLst>
          </p:cNvPr>
          <p:cNvSpPr/>
          <p:nvPr/>
        </p:nvSpPr>
        <p:spPr>
          <a:xfrm>
            <a:off x="7545711" y="2937661"/>
            <a:ext cx="289420" cy="2773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w="57150">
                <a:solidFill>
                  <a:srgbClr val="C00000"/>
                </a:solidFill>
              </a:ln>
              <a:noFill/>
            </a:endParaRPr>
          </a:p>
        </p:txBody>
      </p:sp>
      <p:sp>
        <p:nvSpPr>
          <p:cNvPr id="18" name="Oval 17">
            <a:extLst>
              <a:ext uri="{FF2B5EF4-FFF2-40B4-BE49-F238E27FC236}">
                <a16:creationId xmlns:a16="http://schemas.microsoft.com/office/drawing/2014/main" id="{9D3511C9-617B-4274-AA16-3109E06BAAF8}"/>
              </a:ext>
            </a:extLst>
          </p:cNvPr>
          <p:cNvSpPr/>
          <p:nvPr/>
        </p:nvSpPr>
        <p:spPr>
          <a:xfrm>
            <a:off x="7557245" y="3243459"/>
            <a:ext cx="289420" cy="277361"/>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w="57150">
                <a:solidFill>
                  <a:srgbClr val="C00000"/>
                </a:solidFill>
              </a:ln>
              <a:noFill/>
            </a:endParaRPr>
          </a:p>
        </p:txBody>
      </p:sp>
      <p:cxnSp>
        <p:nvCxnSpPr>
          <p:cNvPr id="23" name="Connector: Curved 22">
            <a:extLst>
              <a:ext uri="{FF2B5EF4-FFF2-40B4-BE49-F238E27FC236}">
                <a16:creationId xmlns:a16="http://schemas.microsoft.com/office/drawing/2014/main" id="{38AEB2F0-68A2-456D-8142-88E0DD5ECAC5}"/>
              </a:ext>
            </a:extLst>
          </p:cNvPr>
          <p:cNvCxnSpPr>
            <a:endCxn id="8" idx="0"/>
          </p:cNvCxnSpPr>
          <p:nvPr/>
        </p:nvCxnSpPr>
        <p:spPr>
          <a:xfrm rot="10800000" flipV="1">
            <a:off x="5012234" y="2055914"/>
            <a:ext cx="2533476" cy="1357277"/>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Curved 24">
            <a:extLst>
              <a:ext uri="{FF2B5EF4-FFF2-40B4-BE49-F238E27FC236}">
                <a16:creationId xmlns:a16="http://schemas.microsoft.com/office/drawing/2014/main" id="{1209F478-396A-4E41-8455-4DCC30911513}"/>
              </a:ext>
            </a:extLst>
          </p:cNvPr>
          <p:cNvCxnSpPr>
            <a:stCxn id="17" idx="2"/>
            <a:endCxn id="12" idx="4"/>
          </p:cNvCxnSpPr>
          <p:nvPr/>
        </p:nvCxnSpPr>
        <p:spPr>
          <a:xfrm rot="10800000">
            <a:off x="5017479" y="2360817"/>
            <a:ext cx="2528233" cy="715525"/>
          </a:xfrm>
          <a:prstGeom prst="curvedConnector2">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6688C005-661B-446D-807A-88041B7E2E69}"/>
              </a:ext>
            </a:extLst>
          </p:cNvPr>
          <p:cNvCxnSpPr>
            <a:stCxn id="18" idx="4"/>
            <a:endCxn id="8" idx="4"/>
          </p:cNvCxnSpPr>
          <p:nvPr/>
        </p:nvCxnSpPr>
        <p:spPr>
          <a:xfrm rot="5400000">
            <a:off x="6272228" y="2260825"/>
            <a:ext cx="169733" cy="2689721"/>
          </a:xfrm>
          <a:prstGeom prst="curvedConnector3">
            <a:avLst>
              <a:gd name="adj1" fmla="val 396656"/>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Curved 29">
            <a:extLst>
              <a:ext uri="{FF2B5EF4-FFF2-40B4-BE49-F238E27FC236}">
                <a16:creationId xmlns:a16="http://schemas.microsoft.com/office/drawing/2014/main" id="{F8E18468-4B93-4356-957B-8536C46FC34A}"/>
              </a:ext>
            </a:extLst>
          </p:cNvPr>
          <p:cNvCxnSpPr>
            <a:stCxn id="11" idx="0"/>
            <a:endCxn id="12" idx="0"/>
          </p:cNvCxnSpPr>
          <p:nvPr/>
        </p:nvCxnSpPr>
        <p:spPr>
          <a:xfrm rot="16200000" flipH="1" flipV="1">
            <a:off x="6132337" y="513837"/>
            <a:ext cx="454760" cy="2684477"/>
          </a:xfrm>
          <a:prstGeom prst="curvedConnector3">
            <a:avLst>
              <a:gd name="adj1" fmla="val -69449"/>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11" grpId="0" animBg="1"/>
      <p:bldP spid="12" grpId="0" animBg="1"/>
      <p:bldP spid="17" grpId="0" animBg="1"/>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602A88-98D0-4702-AE7B-27445595AA6D}"/>
              </a:ext>
            </a:extLst>
          </p:cNvPr>
          <p:cNvPicPr>
            <a:picLocks noChangeAspect="1"/>
          </p:cNvPicPr>
          <p:nvPr/>
        </p:nvPicPr>
        <p:blipFill>
          <a:blip r:embed="rId3"/>
          <a:stretch>
            <a:fillRect/>
          </a:stretch>
        </p:blipFill>
        <p:spPr>
          <a:xfrm>
            <a:off x="131625" y="1594440"/>
            <a:ext cx="8401424" cy="1334492"/>
          </a:xfrm>
          <a:prstGeom prst="rect">
            <a:avLst/>
          </a:prstGeom>
        </p:spPr>
      </p:pic>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07468" y="188158"/>
            <a:ext cx="8674845" cy="608855"/>
          </a:xfrm>
        </p:spPr>
        <p:txBody>
          <a:bodyPr>
            <a:noAutofit/>
          </a:bodyPr>
          <a:lstStyle/>
          <a:p>
            <a:pPr algn="l">
              <a:lnSpc>
                <a:spcPct val="100000"/>
              </a:lnSpc>
            </a:pPr>
            <a:r>
              <a:rPr lang="en-US" sz="2400" dirty="0">
                <a:latin typeface="Arial" panose="020B0604020202020204" pitchFamily="34" charset="0"/>
                <a:cs typeface="Arial" panose="020B0604020202020204" pitchFamily="34" charset="0"/>
              </a:rPr>
              <a:t>Calculating expected costs and utilities (4)</a:t>
            </a:r>
          </a:p>
        </p:txBody>
      </p:sp>
      <p:sp>
        <p:nvSpPr>
          <p:cNvPr id="10" name="Rectangle 9">
            <a:extLst>
              <a:ext uri="{FF2B5EF4-FFF2-40B4-BE49-F238E27FC236}">
                <a16:creationId xmlns:a16="http://schemas.microsoft.com/office/drawing/2014/main" id="{59652562-BDE5-44C7-935E-69998C3A6447}"/>
              </a:ext>
            </a:extLst>
          </p:cNvPr>
          <p:cNvSpPr/>
          <p:nvPr/>
        </p:nvSpPr>
        <p:spPr>
          <a:xfrm>
            <a:off x="6217543" y="2324362"/>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29CDB1D-B0A8-44C7-8F00-2D8F70980E65}"/>
              </a:ext>
            </a:extLst>
          </p:cNvPr>
          <p:cNvSpPr/>
          <p:nvPr/>
        </p:nvSpPr>
        <p:spPr>
          <a:xfrm>
            <a:off x="3310133" y="3946222"/>
            <a:ext cx="2331809" cy="507831"/>
          </a:xfrm>
          <a:prstGeom prst="rect">
            <a:avLst/>
          </a:prstGeom>
        </p:spPr>
        <p:txBody>
          <a:bodyPr wrap="square">
            <a:spAutoFit/>
          </a:bodyPr>
          <a:lstStyle/>
          <a:p>
            <a:r>
              <a:rPr lang="en-US" sz="1350" b="1" dirty="0">
                <a:solidFill>
                  <a:srgbClr val="C00000"/>
                </a:solidFill>
                <a:latin typeface="Calibri" panose="020F0502020204030204" pitchFamily="34" charset="0"/>
              </a:rPr>
              <a:t>Expected utility at cycle 2  is 0.7339 * 1 = 0.73 QALYs</a:t>
            </a:r>
            <a:endParaRPr lang="en-US" sz="1350" dirty="0">
              <a:solidFill>
                <a:srgbClr val="C00000"/>
              </a:solidFill>
            </a:endParaRPr>
          </a:p>
        </p:txBody>
      </p:sp>
      <p:cxnSp>
        <p:nvCxnSpPr>
          <p:cNvPr id="7" name="Straight Arrow Connector 6">
            <a:extLst>
              <a:ext uri="{FF2B5EF4-FFF2-40B4-BE49-F238E27FC236}">
                <a16:creationId xmlns:a16="http://schemas.microsoft.com/office/drawing/2014/main" id="{2FE347D3-B415-439A-9E75-9F17ABFCE20E}"/>
              </a:ext>
            </a:extLst>
          </p:cNvPr>
          <p:cNvCxnSpPr>
            <a:cxnSpLocks/>
            <a:stCxn id="14" idx="0"/>
            <a:endCxn id="10" idx="2"/>
          </p:cNvCxnSpPr>
          <p:nvPr/>
        </p:nvCxnSpPr>
        <p:spPr>
          <a:xfrm flipV="1">
            <a:off x="4476038" y="2510100"/>
            <a:ext cx="2034399" cy="14361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4D378B0-99A4-402E-BF90-9610476CD513}"/>
              </a:ext>
            </a:extLst>
          </p:cNvPr>
          <p:cNvCxnSpPr>
            <a:cxnSpLocks/>
            <a:stCxn id="14" idx="0"/>
            <a:endCxn id="19" idx="2"/>
          </p:cNvCxnSpPr>
          <p:nvPr/>
        </p:nvCxnSpPr>
        <p:spPr>
          <a:xfrm flipH="1" flipV="1">
            <a:off x="1241401" y="2510100"/>
            <a:ext cx="3234637" cy="1436122"/>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4D60B96-3F1C-489C-B5D2-238B8BAFDBD5}"/>
              </a:ext>
            </a:extLst>
          </p:cNvPr>
          <p:cNvSpPr/>
          <p:nvPr/>
        </p:nvSpPr>
        <p:spPr>
          <a:xfrm>
            <a:off x="948507" y="2324362"/>
            <a:ext cx="585788" cy="18573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4912401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602A88-98D0-4702-AE7B-27445595AA6D}"/>
              </a:ext>
            </a:extLst>
          </p:cNvPr>
          <p:cNvPicPr>
            <a:picLocks noChangeAspect="1"/>
          </p:cNvPicPr>
          <p:nvPr/>
        </p:nvPicPr>
        <p:blipFill>
          <a:blip r:embed="rId3"/>
          <a:stretch>
            <a:fillRect/>
          </a:stretch>
        </p:blipFill>
        <p:spPr>
          <a:xfrm>
            <a:off x="131625" y="1594440"/>
            <a:ext cx="8401424" cy="1334492"/>
          </a:xfrm>
          <a:prstGeom prst="rect">
            <a:avLst/>
          </a:prstGeom>
        </p:spPr>
      </p:pic>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30520" y="188158"/>
            <a:ext cx="8651793" cy="608855"/>
          </a:xfrm>
        </p:spPr>
        <p:txBody>
          <a:bodyPr>
            <a:noAutofit/>
          </a:bodyPr>
          <a:lstStyle/>
          <a:p>
            <a:pPr algn="l">
              <a:lnSpc>
                <a:spcPct val="100000"/>
              </a:lnSpc>
            </a:pPr>
            <a:r>
              <a:rPr lang="en-US" sz="2400" dirty="0">
                <a:latin typeface="Arial" panose="020B0604020202020204" pitchFamily="34" charset="0"/>
                <a:cs typeface="Arial" panose="020B0604020202020204" pitchFamily="34" charset="0"/>
              </a:rPr>
              <a:t>Calculating expected costs and utilities (5)</a:t>
            </a:r>
          </a:p>
        </p:txBody>
      </p:sp>
      <p:sp>
        <p:nvSpPr>
          <p:cNvPr id="10" name="Rectangle 9">
            <a:extLst>
              <a:ext uri="{FF2B5EF4-FFF2-40B4-BE49-F238E27FC236}">
                <a16:creationId xmlns:a16="http://schemas.microsoft.com/office/drawing/2014/main" id="{59652562-BDE5-44C7-935E-69998C3A6447}"/>
              </a:ext>
            </a:extLst>
          </p:cNvPr>
          <p:cNvSpPr/>
          <p:nvPr/>
        </p:nvSpPr>
        <p:spPr>
          <a:xfrm>
            <a:off x="4987345" y="2079066"/>
            <a:ext cx="654597" cy="84206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a:extLst>
              <a:ext uri="{FF2B5EF4-FFF2-40B4-BE49-F238E27FC236}">
                <a16:creationId xmlns:a16="http://schemas.microsoft.com/office/drawing/2014/main" id="{B29CDB1D-B0A8-44C7-8F00-2D8F70980E65}"/>
              </a:ext>
            </a:extLst>
          </p:cNvPr>
          <p:cNvSpPr/>
          <p:nvPr/>
        </p:nvSpPr>
        <p:spPr>
          <a:xfrm>
            <a:off x="3946442" y="1092751"/>
            <a:ext cx="2331809" cy="507831"/>
          </a:xfrm>
          <a:prstGeom prst="rect">
            <a:avLst/>
          </a:prstGeom>
        </p:spPr>
        <p:txBody>
          <a:bodyPr wrap="square">
            <a:spAutoFit/>
          </a:bodyPr>
          <a:lstStyle/>
          <a:p>
            <a:pPr algn="ctr"/>
            <a:r>
              <a:rPr lang="en-US" sz="1350" b="1" dirty="0">
                <a:solidFill>
                  <a:srgbClr val="C00000"/>
                </a:solidFill>
                <a:latin typeface="Calibri" panose="020F0502020204030204" pitchFamily="34" charset="0"/>
              </a:rPr>
              <a:t>Sum the costs to get the total expected costs</a:t>
            </a:r>
            <a:endParaRPr lang="en-US" sz="1350" dirty="0">
              <a:solidFill>
                <a:srgbClr val="C00000"/>
              </a:solidFill>
            </a:endParaRPr>
          </a:p>
        </p:txBody>
      </p:sp>
      <p:sp>
        <p:nvSpPr>
          <p:cNvPr id="19" name="Rectangle 18">
            <a:extLst>
              <a:ext uri="{FF2B5EF4-FFF2-40B4-BE49-F238E27FC236}">
                <a16:creationId xmlns:a16="http://schemas.microsoft.com/office/drawing/2014/main" id="{74D60B96-3F1C-489C-B5D2-238B8BAFDBD5}"/>
              </a:ext>
            </a:extLst>
          </p:cNvPr>
          <p:cNvSpPr/>
          <p:nvPr/>
        </p:nvSpPr>
        <p:spPr>
          <a:xfrm>
            <a:off x="4794643" y="1751969"/>
            <a:ext cx="847299" cy="1993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a:extLst>
              <a:ext uri="{FF2B5EF4-FFF2-40B4-BE49-F238E27FC236}">
                <a16:creationId xmlns:a16="http://schemas.microsoft.com/office/drawing/2014/main" id="{45134FFA-B83C-428E-B877-E3FCB437D00A}"/>
              </a:ext>
            </a:extLst>
          </p:cNvPr>
          <p:cNvSpPr/>
          <p:nvPr/>
        </p:nvSpPr>
        <p:spPr>
          <a:xfrm>
            <a:off x="6719101" y="1091395"/>
            <a:ext cx="2331809" cy="507831"/>
          </a:xfrm>
          <a:prstGeom prst="rect">
            <a:avLst/>
          </a:prstGeom>
        </p:spPr>
        <p:txBody>
          <a:bodyPr wrap="square">
            <a:spAutoFit/>
          </a:bodyPr>
          <a:lstStyle/>
          <a:p>
            <a:pPr algn="ctr"/>
            <a:r>
              <a:rPr lang="en-US" sz="1350" b="1" dirty="0">
                <a:solidFill>
                  <a:srgbClr val="C00000"/>
                </a:solidFill>
                <a:latin typeface="Calibri" panose="020F0502020204030204" pitchFamily="34" charset="0"/>
              </a:rPr>
              <a:t>Sum the QALYs to get the total expected QALYs</a:t>
            </a:r>
            <a:endParaRPr lang="en-US" sz="1350" dirty="0">
              <a:solidFill>
                <a:srgbClr val="C00000"/>
              </a:solidFill>
            </a:endParaRPr>
          </a:p>
        </p:txBody>
      </p:sp>
      <p:sp>
        <p:nvSpPr>
          <p:cNvPr id="16" name="Rectangle 15">
            <a:extLst>
              <a:ext uri="{FF2B5EF4-FFF2-40B4-BE49-F238E27FC236}">
                <a16:creationId xmlns:a16="http://schemas.microsoft.com/office/drawing/2014/main" id="{50D5E713-F911-4967-9C4B-AD34F855D63F}"/>
              </a:ext>
            </a:extLst>
          </p:cNvPr>
          <p:cNvSpPr/>
          <p:nvPr/>
        </p:nvSpPr>
        <p:spPr>
          <a:xfrm>
            <a:off x="7668091" y="2080242"/>
            <a:ext cx="654597" cy="84206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a:extLst>
              <a:ext uri="{FF2B5EF4-FFF2-40B4-BE49-F238E27FC236}">
                <a16:creationId xmlns:a16="http://schemas.microsoft.com/office/drawing/2014/main" id="{962A55C9-10AD-4217-A423-88D56536D647}"/>
              </a:ext>
            </a:extLst>
          </p:cNvPr>
          <p:cNvSpPr/>
          <p:nvPr/>
        </p:nvSpPr>
        <p:spPr>
          <a:xfrm>
            <a:off x="7475389" y="1753145"/>
            <a:ext cx="847299" cy="199380"/>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121328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30520" y="188158"/>
            <a:ext cx="8651793"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Applying discounting</a:t>
            </a:r>
          </a:p>
        </p:txBody>
      </p:sp>
      <p:pic>
        <p:nvPicPr>
          <p:cNvPr id="3" name="Picture 2">
            <a:extLst>
              <a:ext uri="{FF2B5EF4-FFF2-40B4-BE49-F238E27FC236}">
                <a16:creationId xmlns:a16="http://schemas.microsoft.com/office/drawing/2014/main" id="{FB77CE6E-49BB-4B46-80FA-2EE5F9D71077}"/>
              </a:ext>
            </a:extLst>
          </p:cNvPr>
          <p:cNvPicPr>
            <a:picLocks noChangeAspect="1"/>
          </p:cNvPicPr>
          <p:nvPr/>
        </p:nvPicPr>
        <p:blipFill>
          <a:blip r:embed="rId3"/>
          <a:stretch>
            <a:fillRect/>
          </a:stretch>
        </p:blipFill>
        <p:spPr>
          <a:xfrm>
            <a:off x="469720" y="1693245"/>
            <a:ext cx="3487703" cy="1587283"/>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B3F890C-6F4E-442B-A878-86D80CD55A32}"/>
                  </a:ext>
                </a:extLst>
              </p:cNvPr>
              <p:cNvSpPr txBox="1"/>
              <p:nvPr/>
            </p:nvSpPr>
            <p:spPr>
              <a:xfrm>
                <a:off x="399020" y="3981472"/>
                <a:ext cx="2073516" cy="836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700" i="1">
                              <a:latin typeface="Cambria Math" panose="02040503050406030204" pitchFamily="18" charset="0"/>
                            </a:rPr>
                          </m:ctrlPr>
                        </m:sSubPr>
                        <m:e>
                          <m:r>
                            <a:rPr lang="en-US" sz="2700" i="1">
                              <a:latin typeface="Cambria Math" panose="02040503050406030204" pitchFamily="18" charset="0"/>
                            </a:rPr>
                            <m:t>𝑉</m:t>
                          </m:r>
                        </m:e>
                        <m:sub>
                          <m:r>
                            <a:rPr lang="en-US" sz="2700" i="1">
                              <a:latin typeface="Cambria Math" panose="02040503050406030204" pitchFamily="18" charset="0"/>
                            </a:rPr>
                            <m:t>0</m:t>
                          </m:r>
                        </m:sub>
                      </m:sSub>
                      <m:r>
                        <a:rPr lang="en-US" sz="2700" i="1">
                          <a:latin typeface="Cambria Math" panose="02040503050406030204" pitchFamily="18" charset="0"/>
                        </a:rPr>
                        <m:t>=</m:t>
                      </m:r>
                      <m:f>
                        <m:fPr>
                          <m:ctrlPr>
                            <a:rPr lang="en-US" sz="2700" i="1">
                              <a:latin typeface="Cambria Math" panose="02040503050406030204" pitchFamily="18" charset="0"/>
                            </a:rPr>
                          </m:ctrlPr>
                        </m:fPr>
                        <m:num>
                          <m:sSub>
                            <m:sSubPr>
                              <m:ctrlPr>
                                <a:rPr lang="en-US" sz="2700" i="1">
                                  <a:latin typeface="Cambria Math" panose="02040503050406030204" pitchFamily="18" charset="0"/>
                                </a:rPr>
                              </m:ctrlPr>
                            </m:sSubPr>
                            <m:e>
                              <m:r>
                                <a:rPr lang="en-US" sz="2700" i="1">
                                  <a:latin typeface="Cambria Math" panose="02040503050406030204" pitchFamily="18" charset="0"/>
                                </a:rPr>
                                <m:t>𝑉</m:t>
                              </m:r>
                            </m:e>
                            <m:sub>
                              <m:r>
                                <a:rPr lang="en-US" sz="2700" i="1">
                                  <a:latin typeface="Cambria Math" panose="02040503050406030204" pitchFamily="18" charset="0"/>
                                </a:rPr>
                                <m:t>𝑡</m:t>
                              </m:r>
                            </m:sub>
                          </m:sSub>
                        </m:num>
                        <m:den>
                          <m:sSup>
                            <m:sSupPr>
                              <m:ctrlPr>
                                <a:rPr lang="en-US" sz="2700" i="1">
                                  <a:latin typeface="Cambria Math" panose="02040503050406030204" pitchFamily="18" charset="0"/>
                                </a:rPr>
                              </m:ctrlPr>
                            </m:sSupPr>
                            <m:e>
                              <m:d>
                                <m:dPr>
                                  <m:ctrlPr>
                                    <a:rPr lang="en-US" sz="2700" i="1">
                                      <a:latin typeface="Cambria Math" panose="02040503050406030204" pitchFamily="18" charset="0"/>
                                    </a:rPr>
                                  </m:ctrlPr>
                                </m:dPr>
                                <m:e>
                                  <m:r>
                                    <a:rPr lang="en-US" sz="2700" i="1">
                                      <a:latin typeface="Cambria Math" panose="02040503050406030204" pitchFamily="18" charset="0"/>
                                    </a:rPr>
                                    <m:t>1+</m:t>
                                  </m:r>
                                  <m:r>
                                    <a:rPr lang="en-US" sz="2700" i="1">
                                      <a:latin typeface="Cambria Math" panose="02040503050406030204" pitchFamily="18" charset="0"/>
                                    </a:rPr>
                                    <m:t>𝑟</m:t>
                                  </m:r>
                                </m:e>
                              </m:d>
                            </m:e>
                            <m:sup>
                              <m:r>
                                <a:rPr lang="en-US" sz="2700" i="1">
                                  <a:latin typeface="Cambria Math" panose="02040503050406030204" pitchFamily="18" charset="0"/>
                                </a:rPr>
                                <m:t>𝑡</m:t>
                              </m:r>
                            </m:sup>
                          </m:sSup>
                        </m:den>
                      </m:f>
                    </m:oMath>
                  </m:oMathPara>
                </a14:m>
                <a:endParaRPr lang="en-US" sz="2700" dirty="0"/>
              </a:p>
            </p:txBody>
          </p:sp>
        </mc:Choice>
        <mc:Fallback xmlns="">
          <p:sp>
            <p:nvSpPr>
              <p:cNvPr id="12" name="TextBox 11">
                <a:extLst>
                  <a:ext uri="{FF2B5EF4-FFF2-40B4-BE49-F238E27FC236}">
                    <a16:creationId xmlns:a16="http://schemas.microsoft.com/office/drawing/2014/main" id="{DB3F890C-6F4E-442B-A878-86D80CD55A32}"/>
                  </a:ext>
                </a:extLst>
              </p:cNvPr>
              <p:cNvSpPr txBox="1">
                <a:spLocks noRot="1" noChangeAspect="1" noMove="1" noResize="1" noEditPoints="1" noAdjustHandles="1" noChangeArrowheads="1" noChangeShapeType="1" noTextEdit="1"/>
              </p:cNvSpPr>
              <p:nvPr/>
            </p:nvSpPr>
            <p:spPr>
              <a:xfrm>
                <a:off x="399020" y="3981472"/>
                <a:ext cx="2073516" cy="836639"/>
              </a:xfrm>
              <a:prstGeom prst="rect">
                <a:avLst/>
              </a:prstGeom>
              <a:blipFill>
                <a:blip r:embed="rId4"/>
                <a:stretch>
                  <a:fillRect/>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775A2535-7FCD-4908-83A4-00B076DC0EA9}"/>
              </a:ext>
            </a:extLst>
          </p:cNvPr>
          <p:cNvSpPr/>
          <p:nvPr/>
        </p:nvSpPr>
        <p:spPr>
          <a:xfrm>
            <a:off x="646302" y="2150716"/>
            <a:ext cx="682877" cy="1200513"/>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a16="http://schemas.microsoft.com/office/drawing/2014/main" id="{D583650C-EE64-4B64-8041-25BF1CAB8178}"/>
              </a:ext>
            </a:extLst>
          </p:cNvPr>
          <p:cNvSpPr/>
          <p:nvPr/>
        </p:nvSpPr>
        <p:spPr>
          <a:xfrm>
            <a:off x="2219207" y="4377570"/>
            <a:ext cx="289245" cy="42450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 name="Straight Arrow Connector 4">
            <a:extLst>
              <a:ext uri="{FF2B5EF4-FFF2-40B4-BE49-F238E27FC236}">
                <a16:creationId xmlns:a16="http://schemas.microsoft.com/office/drawing/2014/main" id="{26342EB4-57CD-444E-BE19-D6F902566AAB}"/>
              </a:ext>
            </a:extLst>
          </p:cNvPr>
          <p:cNvCxnSpPr>
            <a:cxnSpLocks/>
            <a:stCxn id="20" idx="0"/>
          </p:cNvCxnSpPr>
          <p:nvPr/>
        </p:nvCxnSpPr>
        <p:spPr>
          <a:xfrm flipH="1" flipV="1">
            <a:off x="1329178" y="3351229"/>
            <a:ext cx="1034651" cy="102634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FCD80036-F749-49F1-955B-E2C18ABB1A91}"/>
              </a:ext>
            </a:extLst>
          </p:cNvPr>
          <p:cNvPicPr>
            <a:picLocks noChangeAspect="1"/>
          </p:cNvPicPr>
          <p:nvPr/>
        </p:nvPicPr>
        <p:blipFill>
          <a:blip r:embed="rId5"/>
          <a:stretch>
            <a:fillRect/>
          </a:stretch>
        </p:blipFill>
        <p:spPr>
          <a:xfrm>
            <a:off x="4134004" y="2080014"/>
            <a:ext cx="4509013" cy="1200513"/>
          </a:xfrm>
          <a:prstGeom prst="rect">
            <a:avLst/>
          </a:prstGeom>
        </p:spPr>
      </p:pic>
      <p:sp>
        <p:nvSpPr>
          <p:cNvPr id="22" name="Rectangle 21">
            <a:extLst>
              <a:ext uri="{FF2B5EF4-FFF2-40B4-BE49-F238E27FC236}">
                <a16:creationId xmlns:a16="http://schemas.microsoft.com/office/drawing/2014/main" id="{4BF11BC4-D0DA-4FCD-BBBF-C9B230D6F7EA}"/>
              </a:ext>
            </a:extLst>
          </p:cNvPr>
          <p:cNvSpPr/>
          <p:nvPr/>
        </p:nvSpPr>
        <p:spPr>
          <a:xfrm>
            <a:off x="1533716" y="3952915"/>
            <a:ext cx="468877" cy="424508"/>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Rectangle 22">
            <a:extLst>
              <a:ext uri="{FF2B5EF4-FFF2-40B4-BE49-F238E27FC236}">
                <a16:creationId xmlns:a16="http://schemas.microsoft.com/office/drawing/2014/main" id="{CD744AF8-D44B-4C45-9199-4BFE273E90BD}"/>
              </a:ext>
            </a:extLst>
          </p:cNvPr>
          <p:cNvSpPr/>
          <p:nvPr/>
        </p:nvSpPr>
        <p:spPr>
          <a:xfrm>
            <a:off x="6861364" y="2480602"/>
            <a:ext cx="768161" cy="198305"/>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4" name="Straight Arrow Connector 23">
            <a:extLst>
              <a:ext uri="{FF2B5EF4-FFF2-40B4-BE49-F238E27FC236}">
                <a16:creationId xmlns:a16="http://schemas.microsoft.com/office/drawing/2014/main" id="{D7BDE439-38A5-4121-A69F-44182758DA5C}"/>
              </a:ext>
            </a:extLst>
          </p:cNvPr>
          <p:cNvCxnSpPr>
            <a:cxnSpLocks/>
          </p:cNvCxnSpPr>
          <p:nvPr/>
        </p:nvCxnSpPr>
        <p:spPr>
          <a:xfrm flipV="1">
            <a:off x="2012056" y="2579755"/>
            <a:ext cx="4849308" cy="158541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49F555D-8D03-40CC-B61E-D208DDE4007B}"/>
              </a:ext>
            </a:extLst>
          </p:cNvPr>
          <p:cNvSpPr txBox="1"/>
          <p:nvPr/>
        </p:nvSpPr>
        <p:spPr>
          <a:xfrm>
            <a:off x="4436710" y="4435361"/>
            <a:ext cx="3672800" cy="369332"/>
          </a:xfrm>
          <a:prstGeom prst="rect">
            <a:avLst/>
          </a:prstGeom>
          <a:noFill/>
        </p:spPr>
        <p:txBody>
          <a:bodyPr wrap="none" rtlCol="0">
            <a:spAutoFit/>
          </a:bodyPr>
          <a:lstStyle/>
          <a:p>
            <a:r>
              <a:rPr lang="en-US" i="1" dirty="0">
                <a:solidFill>
                  <a:srgbClr val="006C92"/>
                </a:solidFill>
                <a:latin typeface="Arial" panose="020B0604020202020204" pitchFamily="34" charset="0"/>
                <a:cs typeface="Arial" panose="020B0604020202020204" pitchFamily="34" charset="0"/>
              </a:rPr>
              <a:t>r</a:t>
            </a:r>
            <a:r>
              <a:rPr lang="en-US" dirty="0">
                <a:solidFill>
                  <a:srgbClr val="006C92"/>
                </a:solidFill>
                <a:latin typeface="Arial" panose="020B0604020202020204" pitchFamily="34" charset="0"/>
                <a:cs typeface="Arial" panose="020B0604020202020204" pitchFamily="34" charset="0"/>
              </a:rPr>
              <a:t> is the annual discount rate at 3%</a:t>
            </a:r>
          </a:p>
        </p:txBody>
      </p:sp>
    </p:spTree>
    <p:extLst>
      <p:ext uri="{BB962C8B-B14F-4D97-AF65-F5344CB8AC3E}">
        <p14:creationId xmlns:p14="http://schemas.microsoft.com/office/powerpoint/2010/main" val="3483796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41856" y="188158"/>
            <a:ext cx="8640457"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model results (1)</a:t>
            </a:r>
          </a:p>
        </p:txBody>
      </p:sp>
      <p:pic>
        <p:nvPicPr>
          <p:cNvPr id="4" name="Picture 3">
            <a:extLst>
              <a:ext uri="{FF2B5EF4-FFF2-40B4-BE49-F238E27FC236}">
                <a16:creationId xmlns:a16="http://schemas.microsoft.com/office/drawing/2014/main" id="{6B9C9B7C-C877-49EC-87EC-4506FB949394}"/>
              </a:ext>
            </a:extLst>
          </p:cNvPr>
          <p:cNvPicPr>
            <a:picLocks noChangeAspect="1"/>
          </p:cNvPicPr>
          <p:nvPr/>
        </p:nvPicPr>
        <p:blipFill>
          <a:blip r:embed="rId3"/>
          <a:stretch>
            <a:fillRect/>
          </a:stretch>
        </p:blipFill>
        <p:spPr>
          <a:xfrm>
            <a:off x="241857" y="1966345"/>
            <a:ext cx="8514415" cy="1210810"/>
          </a:xfrm>
          <a:prstGeom prst="rect">
            <a:avLst/>
          </a:prstGeom>
        </p:spPr>
      </p:pic>
    </p:spTree>
    <p:extLst>
      <p:ext uri="{BB962C8B-B14F-4D97-AF65-F5344CB8AC3E}">
        <p14:creationId xmlns:p14="http://schemas.microsoft.com/office/powerpoint/2010/main" val="5027241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253572" y="188158"/>
            <a:ext cx="8628741"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model results (2)</a:t>
            </a:r>
          </a:p>
        </p:txBody>
      </p:sp>
      <p:pic>
        <p:nvPicPr>
          <p:cNvPr id="3" name="Picture 2">
            <a:extLst>
              <a:ext uri="{FF2B5EF4-FFF2-40B4-BE49-F238E27FC236}">
                <a16:creationId xmlns:a16="http://schemas.microsoft.com/office/drawing/2014/main" id="{DABAD093-C86A-42EC-92A4-16304D7A2CF4}"/>
              </a:ext>
            </a:extLst>
          </p:cNvPr>
          <p:cNvPicPr>
            <a:picLocks noChangeAspect="1"/>
          </p:cNvPicPr>
          <p:nvPr/>
        </p:nvPicPr>
        <p:blipFill>
          <a:blip r:embed="rId3"/>
          <a:stretch>
            <a:fillRect/>
          </a:stretch>
        </p:blipFill>
        <p:spPr>
          <a:xfrm>
            <a:off x="1737334" y="1232683"/>
            <a:ext cx="5210071" cy="3719867"/>
          </a:xfrm>
          <a:prstGeom prst="rect">
            <a:avLst/>
          </a:prstGeom>
        </p:spPr>
      </p:pic>
    </p:spTree>
    <p:extLst>
      <p:ext uri="{BB962C8B-B14F-4D97-AF65-F5344CB8AC3E}">
        <p14:creationId xmlns:p14="http://schemas.microsoft.com/office/powerpoint/2010/main" val="11480539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A43047B-2D7D-904A-A5BA-B9937B82511D}"/>
              </a:ext>
            </a:extLst>
          </p:cNvPr>
          <p:cNvSpPr txBox="1"/>
          <p:nvPr/>
        </p:nvSpPr>
        <p:spPr>
          <a:xfrm>
            <a:off x="686782" y="2169518"/>
            <a:ext cx="2521844" cy="715581"/>
          </a:xfrm>
          <a:prstGeom prst="rect">
            <a:avLst/>
          </a:prstGeom>
          <a:noFill/>
        </p:spPr>
        <p:txBody>
          <a:bodyPr wrap="none" rtlCol="0">
            <a:spAutoFit/>
          </a:bodyPr>
          <a:lstStyle/>
          <a:p>
            <a:pPr defTabSz="685800">
              <a:defRPr/>
            </a:pPr>
            <a:r>
              <a:rPr lang="en-US" sz="4050" dirty="0">
                <a:solidFill>
                  <a:prstClr val="white"/>
                </a:solidFill>
                <a:latin typeface="Arial" panose="020B0604020202020204" pitchFamily="34" charset="0"/>
                <a:cs typeface="Arial" panose="020B0604020202020204" pitchFamily="34" charset="0"/>
              </a:rPr>
              <a:t>Questions</a:t>
            </a:r>
          </a:p>
        </p:txBody>
      </p:sp>
    </p:spTree>
    <p:extLst>
      <p:ext uri="{BB962C8B-B14F-4D97-AF65-F5344CB8AC3E}">
        <p14:creationId xmlns:p14="http://schemas.microsoft.com/office/powerpoint/2010/main" val="1365390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type="pic" sz="quarter" idx="10"/>
          </p:nvPr>
        </p:nvPicPr>
        <p:blipFill rotWithShape="1">
          <a:blip r:embed="rId2">
            <a:extLst>
              <a:ext uri="{28A0092B-C50C-407E-A947-70E740481C1C}">
                <a14:useLocalDpi xmlns:a14="http://schemas.microsoft.com/office/drawing/2010/main" val="0"/>
              </a:ext>
            </a:extLst>
          </a:blip>
          <a:srcRect l="27482" r="27482" b="25093"/>
          <a:stretch/>
        </p:blipFill>
        <p:spPr bwMode="auto">
          <a:xfrm>
            <a:off x="4573168" y="1"/>
            <a:ext cx="4577123" cy="5143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4"/>
          <p:cNvSpPr>
            <a:spLocks noGrp="1"/>
          </p:cNvSpPr>
          <p:nvPr>
            <p:ph type="ctrTitle"/>
          </p:nvPr>
        </p:nvSpPr>
        <p:spPr>
          <a:xfrm>
            <a:off x="95250" y="194620"/>
            <a:ext cx="4194914" cy="1179464"/>
          </a:xfrm>
        </p:spPr>
        <p:txBody>
          <a:bodyPr/>
          <a:lstStyle/>
          <a:p>
            <a:r>
              <a:rPr lang="en-US" sz="1800" dirty="0">
                <a:latin typeface="+mj-lt"/>
              </a:rPr>
              <a:t>REFERENCES</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380" t="23381" r="19925" b="6106"/>
          <a:stretch/>
        </p:blipFill>
        <p:spPr bwMode="auto">
          <a:xfrm>
            <a:off x="4573167" y="0"/>
            <a:ext cx="4570833"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1">
            <a:extLst>
              <a:ext uri="{FF2B5EF4-FFF2-40B4-BE49-F238E27FC236}">
                <a16:creationId xmlns:a16="http://schemas.microsoft.com/office/drawing/2014/main" id="{799293D3-23F2-4920-8447-3863895A0D66}"/>
              </a:ext>
            </a:extLst>
          </p:cNvPr>
          <p:cNvSpPr>
            <a:spLocks noChangeArrowheads="1"/>
          </p:cNvSpPr>
          <p:nvPr/>
        </p:nvSpPr>
        <p:spPr bwMode="auto">
          <a:xfrm>
            <a:off x="0" y="0"/>
            <a:ext cx="152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323130"/>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8" name="Rectangle 2">
            <a:extLst>
              <a:ext uri="{FF2B5EF4-FFF2-40B4-BE49-F238E27FC236}">
                <a16:creationId xmlns:a16="http://schemas.microsoft.com/office/drawing/2014/main" id="{85472310-9422-4405-ABDB-CC18D2E81961}"/>
              </a:ext>
            </a:extLst>
          </p:cNvPr>
          <p:cNvSpPr>
            <a:spLocks noChangeArrowheads="1"/>
          </p:cNvSpPr>
          <p:nvPr/>
        </p:nvSpPr>
        <p:spPr bwMode="auto">
          <a:xfrm>
            <a:off x="152400" y="152400"/>
            <a:ext cx="1524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rgbClr val="323130"/>
                </a:solidFill>
                <a:effectLst/>
                <a:latin typeface="Segoe UI" panose="020B0502040204020203" pitchFamily="34" charset="0"/>
                <a:cs typeface="Segoe UI" panose="020B0502040204020203"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1855A4E6-EE71-4458-A6BB-D7BB1581044B}"/>
              </a:ext>
            </a:extLst>
          </p:cNvPr>
          <p:cNvSpPr txBox="1"/>
          <p:nvPr/>
        </p:nvSpPr>
        <p:spPr>
          <a:xfrm>
            <a:off x="152400" y="1657603"/>
            <a:ext cx="4137764" cy="738664"/>
          </a:xfrm>
          <a:prstGeom prst="rect">
            <a:avLst/>
          </a:prstGeom>
          <a:noFill/>
        </p:spPr>
        <p:txBody>
          <a:bodyPr wrap="square">
            <a:spAutoFit/>
          </a:bodyPr>
          <a:lstStyle/>
          <a:p>
            <a:pPr>
              <a:spcAft>
                <a:spcPts val="1200"/>
              </a:spcAft>
              <a:tabLst>
                <a:tab pos="1771650" algn="l"/>
              </a:tabLst>
            </a:pPr>
            <a:r>
              <a:rPr lang="en-US" sz="1600" dirty="0">
                <a:solidFill>
                  <a:schemeClr val="bg1"/>
                </a:solidFill>
                <a:hlinkClick r:id="rId4">
                  <a:extLst>
                    <a:ext uri="{A12FA001-AC4F-418D-AE19-62706E023703}">
                      <ahyp:hlinkClr xmlns:ahyp="http://schemas.microsoft.com/office/drawing/2018/hyperlinkcolor" val="tx"/>
                    </a:ext>
                  </a:extLst>
                </a:hlinkClick>
              </a:rPr>
              <a:t>Introduction to Markov Models</a:t>
            </a:r>
            <a:endParaRPr lang="en-US" sz="1600" dirty="0">
              <a:solidFill>
                <a:schemeClr val="bg1"/>
              </a:solidFill>
            </a:endParaRPr>
          </a:p>
          <a:p>
            <a:pPr>
              <a:spcAft>
                <a:spcPts val="1200"/>
              </a:spcAft>
              <a:tabLst>
                <a:tab pos="1771650" algn="l"/>
              </a:tabLst>
            </a:pPr>
            <a:endParaRPr lang="en-US" sz="1600" dirty="0">
              <a:solidFill>
                <a:schemeClr val="bg1"/>
              </a:solidFill>
            </a:endParaRPr>
          </a:p>
        </p:txBody>
      </p:sp>
    </p:spTree>
    <p:extLst>
      <p:ext uri="{BB962C8B-B14F-4D97-AF65-F5344CB8AC3E}">
        <p14:creationId xmlns:p14="http://schemas.microsoft.com/office/powerpoint/2010/main" val="493995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4300" y="188158"/>
            <a:ext cx="8768014" cy="608855"/>
          </a:xfrm>
        </p:spPr>
        <p:txBody>
          <a:bodyPr/>
          <a:lstStyle/>
          <a:p>
            <a:pPr>
              <a:lnSpc>
                <a:spcPct val="100000"/>
              </a:lnSpc>
            </a:pPr>
            <a:r>
              <a:rPr lang="en-US" dirty="0">
                <a:latin typeface="+mj-lt"/>
              </a:rPr>
              <a:t>Thank you</a:t>
            </a:r>
          </a:p>
        </p:txBody>
      </p:sp>
      <p:pic>
        <p:nvPicPr>
          <p:cNvPr id="7" name="Picture Placeholder 3"/>
          <p:cNvPicPr>
            <a:picLocks noGrp="1" noChangeAspect="1"/>
          </p:cNvPicPr>
          <p:nvPr>
            <p:ph type="pic" idx="14"/>
          </p:nvPr>
        </p:nvPicPr>
        <p:blipFill rotWithShape="1">
          <a:blip r:embed="rId2">
            <a:extLst>
              <a:ext uri="{28A0092B-C50C-407E-A947-70E740481C1C}">
                <a14:useLocalDpi xmlns:a14="http://schemas.microsoft.com/office/drawing/2010/main" val="0"/>
              </a:ext>
            </a:extLst>
          </a:blip>
          <a:srcRect t="29584" b="20860"/>
          <a:stretch/>
        </p:blipFill>
        <p:spPr>
          <a:xfrm>
            <a:off x="274321" y="985478"/>
            <a:ext cx="8607993" cy="3217406"/>
          </a:xfrm>
        </p:spPr>
      </p:pic>
    </p:spTree>
    <p:extLst>
      <p:ext uri="{BB962C8B-B14F-4D97-AF65-F5344CB8AC3E}">
        <p14:creationId xmlns:p14="http://schemas.microsoft.com/office/powerpoint/2010/main" val="2166960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99892" y="188158"/>
            <a:ext cx="8782422"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models (1)</a:t>
            </a:r>
          </a:p>
        </p:txBody>
      </p:sp>
      <p:sp>
        <p:nvSpPr>
          <p:cNvPr id="5" name="Rectangle 4">
            <a:extLst>
              <a:ext uri="{FF2B5EF4-FFF2-40B4-BE49-F238E27FC236}">
                <a16:creationId xmlns:a16="http://schemas.microsoft.com/office/drawing/2014/main" id="{30BEA1DA-E59D-452F-9A54-2C55789D8E7D}"/>
              </a:ext>
            </a:extLst>
          </p:cNvPr>
          <p:cNvSpPr/>
          <p:nvPr/>
        </p:nvSpPr>
        <p:spPr>
          <a:xfrm>
            <a:off x="571500" y="1410245"/>
            <a:ext cx="7258050" cy="2169825"/>
          </a:xfrm>
          <a:prstGeom prst="rect">
            <a:avLst/>
          </a:prstGeom>
        </p:spPr>
        <p:txBody>
          <a:bodyPr wrap="square">
            <a:spAutoFit/>
          </a:bodyPr>
          <a:lstStyle/>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Markov models are state-transition models</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Useful when modeling chronic diseases</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Each state represents a disease stage (or process)</a:t>
            </a:r>
          </a:p>
          <a:p>
            <a:pPr>
              <a:spcAft>
                <a:spcPts val="900"/>
              </a:spcAft>
            </a:pPr>
            <a:r>
              <a:rPr lang="en-US" sz="2100" dirty="0">
                <a:solidFill>
                  <a:schemeClr val="bg1"/>
                </a:solidFill>
                <a:latin typeface="Arial" panose="020B0604020202020204" pitchFamily="34" charset="0"/>
                <a:ea typeface="Calibri" panose="020F0502020204030204" pitchFamily="34" charset="0"/>
                <a:cs typeface="Arial" panose="020B0604020202020204" pitchFamily="34" charset="0"/>
              </a:rPr>
              <a:t>Costs and benefits are assigned to each state</a:t>
            </a:r>
          </a:p>
          <a:p>
            <a:pPr>
              <a:spcAft>
                <a:spcPts val="900"/>
              </a:spcAft>
            </a:pPr>
            <a:endParaRPr lang="en-US" sz="21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584167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models (2)</a:t>
            </a:r>
          </a:p>
        </p:txBody>
      </p:sp>
      <p:sp>
        <p:nvSpPr>
          <p:cNvPr id="9" name="Rectangle 8">
            <a:extLst>
              <a:ext uri="{FF2B5EF4-FFF2-40B4-BE49-F238E27FC236}">
                <a16:creationId xmlns:a16="http://schemas.microsoft.com/office/drawing/2014/main" id="{AFF6AF9F-1662-45F0-B591-D4E3133ED8BC}"/>
              </a:ext>
            </a:extLst>
          </p:cNvPr>
          <p:cNvSpPr/>
          <p:nvPr/>
        </p:nvSpPr>
        <p:spPr>
          <a:xfrm>
            <a:off x="6119500" y="996129"/>
            <a:ext cx="2568743" cy="3513782"/>
          </a:xfrm>
          <a:prstGeom prst="rect">
            <a:avLst/>
          </a:prstGeom>
        </p:spPr>
        <p:txBody>
          <a:bodyPr wrap="square">
            <a:spAutoFit/>
          </a:bodyPr>
          <a:lstStyle/>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Well </a:t>
            </a: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Well</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Well  Illness</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Well  Death</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Illness  Illness</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Illness  Well</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Illness  Death</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Death </a:t>
            </a: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Death</a:t>
            </a: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3D48C10-912E-4072-80B8-086E9143456D}"/>
              </a:ext>
            </a:extLst>
          </p:cNvPr>
          <p:cNvPicPr>
            <a:picLocks noChangeAspect="1"/>
          </p:cNvPicPr>
          <p:nvPr/>
        </p:nvPicPr>
        <p:blipFill>
          <a:blip r:embed="rId2"/>
          <a:stretch>
            <a:fillRect/>
          </a:stretch>
        </p:blipFill>
        <p:spPr>
          <a:xfrm>
            <a:off x="360575" y="1451374"/>
            <a:ext cx="5290794" cy="2626316"/>
          </a:xfrm>
          <a:prstGeom prst="rect">
            <a:avLst/>
          </a:prstGeom>
        </p:spPr>
      </p:pic>
    </p:spTree>
    <p:extLst>
      <p:ext uri="{BB962C8B-B14F-4D97-AF65-F5344CB8AC3E}">
        <p14:creationId xmlns:p14="http://schemas.microsoft.com/office/powerpoint/2010/main" val="3433659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22944" y="188158"/>
            <a:ext cx="8759369"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models (3)</a:t>
            </a:r>
          </a:p>
        </p:txBody>
      </p:sp>
      <p:sp>
        <p:nvSpPr>
          <p:cNvPr id="3" name="Oval 2">
            <a:extLst>
              <a:ext uri="{FF2B5EF4-FFF2-40B4-BE49-F238E27FC236}">
                <a16:creationId xmlns:a16="http://schemas.microsoft.com/office/drawing/2014/main" id="{156702F9-30D1-449E-A613-90B9FA4F80AD}"/>
              </a:ext>
            </a:extLst>
          </p:cNvPr>
          <p:cNvSpPr/>
          <p:nvPr/>
        </p:nvSpPr>
        <p:spPr>
          <a:xfrm>
            <a:off x="3891968" y="2131328"/>
            <a:ext cx="1522602" cy="880844"/>
          </a:xfrm>
          <a:prstGeom prst="ellipse">
            <a:avLst/>
          </a:prstGeom>
          <a:solidFill>
            <a:schemeClr val="accent1">
              <a:lumMod val="20000"/>
              <a:lumOff val="80000"/>
            </a:schemeClr>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6C92"/>
                </a:solidFill>
              </a:rPr>
              <a:t>Illness</a:t>
            </a:r>
          </a:p>
        </p:txBody>
      </p:sp>
      <p:sp>
        <p:nvSpPr>
          <p:cNvPr id="10" name="Oval 9">
            <a:extLst>
              <a:ext uri="{FF2B5EF4-FFF2-40B4-BE49-F238E27FC236}">
                <a16:creationId xmlns:a16="http://schemas.microsoft.com/office/drawing/2014/main" id="{AF36146D-C9F1-4E27-AF60-4D1338BACB47}"/>
              </a:ext>
            </a:extLst>
          </p:cNvPr>
          <p:cNvSpPr/>
          <p:nvPr/>
        </p:nvSpPr>
        <p:spPr>
          <a:xfrm>
            <a:off x="1526272" y="2131328"/>
            <a:ext cx="1522602" cy="880844"/>
          </a:xfrm>
          <a:prstGeom prst="ellipse">
            <a:avLst/>
          </a:prstGeom>
          <a:solidFill>
            <a:schemeClr val="accent1">
              <a:lumMod val="20000"/>
              <a:lumOff val="80000"/>
            </a:schemeClr>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6C92"/>
                </a:solidFill>
              </a:rPr>
              <a:t>Well</a:t>
            </a:r>
          </a:p>
        </p:txBody>
      </p:sp>
      <p:cxnSp>
        <p:nvCxnSpPr>
          <p:cNvPr id="12" name="Straight Arrow Connector 11">
            <a:extLst>
              <a:ext uri="{FF2B5EF4-FFF2-40B4-BE49-F238E27FC236}">
                <a16:creationId xmlns:a16="http://schemas.microsoft.com/office/drawing/2014/main" id="{73AF684D-09CE-4275-89BF-415D52C18783}"/>
              </a:ext>
            </a:extLst>
          </p:cNvPr>
          <p:cNvCxnSpPr>
            <a:cxnSpLocks/>
          </p:cNvCxnSpPr>
          <p:nvPr/>
        </p:nvCxnSpPr>
        <p:spPr>
          <a:xfrm>
            <a:off x="3115842" y="2630555"/>
            <a:ext cx="693974" cy="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F18031A2-4E27-4123-BFC9-C4742C8900C3}"/>
              </a:ext>
            </a:extLst>
          </p:cNvPr>
          <p:cNvSpPr/>
          <p:nvPr/>
        </p:nvSpPr>
        <p:spPr>
          <a:xfrm>
            <a:off x="6257665" y="2131327"/>
            <a:ext cx="1522602" cy="880844"/>
          </a:xfrm>
          <a:prstGeom prst="ellipse">
            <a:avLst/>
          </a:prstGeom>
          <a:solidFill>
            <a:schemeClr val="accent1">
              <a:lumMod val="20000"/>
              <a:lumOff val="80000"/>
            </a:schemeClr>
          </a:solidFill>
          <a:ln w="285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006C92"/>
                </a:solidFill>
              </a:rPr>
              <a:t>Dead</a:t>
            </a:r>
          </a:p>
        </p:txBody>
      </p:sp>
      <p:cxnSp>
        <p:nvCxnSpPr>
          <p:cNvPr id="40" name="Straight Arrow Connector 39">
            <a:extLst>
              <a:ext uri="{FF2B5EF4-FFF2-40B4-BE49-F238E27FC236}">
                <a16:creationId xmlns:a16="http://schemas.microsoft.com/office/drawing/2014/main" id="{BE67B5BB-1175-497C-A1D1-F961368159BF}"/>
              </a:ext>
            </a:extLst>
          </p:cNvPr>
          <p:cNvCxnSpPr>
            <a:cxnSpLocks/>
          </p:cNvCxnSpPr>
          <p:nvPr/>
        </p:nvCxnSpPr>
        <p:spPr>
          <a:xfrm flipH="1">
            <a:off x="3115841" y="2448389"/>
            <a:ext cx="703659" cy="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67AAFAC-803A-4B6A-829B-2D2DF0CD93A8}"/>
              </a:ext>
            </a:extLst>
          </p:cNvPr>
          <p:cNvCxnSpPr>
            <a:cxnSpLocks/>
          </p:cNvCxnSpPr>
          <p:nvPr/>
        </p:nvCxnSpPr>
        <p:spPr>
          <a:xfrm>
            <a:off x="5494711" y="2659130"/>
            <a:ext cx="693974" cy="0"/>
          </a:xfrm>
          <a:prstGeom prst="straightConnector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56C8BB2C-85C0-4D48-ADA4-37A2280598DD}"/>
              </a:ext>
            </a:extLst>
          </p:cNvPr>
          <p:cNvCxnSpPr>
            <a:cxnSpLocks/>
            <a:stCxn id="10" idx="1"/>
            <a:endCxn id="10" idx="0"/>
          </p:cNvCxnSpPr>
          <p:nvPr/>
        </p:nvCxnSpPr>
        <p:spPr>
          <a:xfrm rot="5400000" flipH="1" flipV="1">
            <a:off x="1953914" y="1926666"/>
            <a:ext cx="128997" cy="538321"/>
          </a:xfrm>
          <a:prstGeom prst="curvedConnector3">
            <a:avLst>
              <a:gd name="adj1" fmla="val 23291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350E7A76-CE56-46CD-A99D-18A1BF6F4004}"/>
              </a:ext>
            </a:extLst>
          </p:cNvPr>
          <p:cNvCxnSpPr>
            <a:cxnSpLocks/>
          </p:cNvCxnSpPr>
          <p:nvPr/>
        </p:nvCxnSpPr>
        <p:spPr>
          <a:xfrm rot="5400000" flipH="1" flipV="1">
            <a:off x="4299752" y="1950588"/>
            <a:ext cx="128997" cy="538321"/>
          </a:xfrm>
          <a:prstGeom prst="curvedConnector3">
            <a:avLst>
              <a:gd name="adj1" fmla="val 23291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EE2D560C-703B-4B5D-81EA-939B68CD956A}"/>
              </a:ext>
            </a:extLst>
          </p:cNvPr>
          <p:cNvCxnSpPr>
            <a:cxnSpLocks/>
          </p:cNvCxnSpPr>
          <p:nvPr/>
        </p:nvCxnSpPr>
        <p:spPr>
          <a:xfrm rot="5400000" flipH="1" flipV="1">
            <a:off x="6685307" y="1926665"/>
            <a:ext cx="128997" cy="538321"/>
          </a:xfrm>
          <a:prstGeom prst="curvedConnector3">
            <a:avLst>
              <a:gd name="adj1" fmla="val 232910"/>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6" name="Connector: Curved 95">
            <a:extLst>
              <a:ext uri="{FF2B5EF4-FFF2-40B4-BE49-F238E27FC236}">
                <a16:creationId xmlns:a16="http://schemas.microsoft.com/office/drawing/2014/main" id="{16E9168C-51F1-4567-B7EF-620208A845DB}"/>
              </a:ext>
            </a:extLst>
          </p:cNvPr>
          <p:cNvCxnSpPr>
            <a:cxnSpLocks/>
            <a:stCxn id="10" idx="4"/>
            <a:endCxn id="35" idx="3"/>
          </p:cNvCxnSpPr>
          <p:nvPr/>
        </p:nvCxnSpPr>
        <p:spPr>
          <a:xfrm rot="5400000" flipH="1" flipV="1">
            <a:off x="4319610" y="851137"/>
            <a:ext cx="128998" cy="4193072"/>
          </a:xfrm>
          <a:prstGeom prst="curvedConnector3">
            <a:avLst>
              <a:gd name="adj1" fmla="val -520561"/>
            </a:avLst>
          </a:prstGeom>
          <a:ln w="5715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9669DEC-F432-4C0A-90F6-36F1EA96A235}"/>
              </a:ext>
            </a:extLst>
          </p:cNvPr>
          <p:cNvSpPr txBox="1"/>
          <p:nvPr/>
        </p:nvSpPr>
        <p:spPr>
          <a:xfrm>
            <a:off x="1139969" y="4171292"/>
            <a:ext cx="2533066" cy="415498"/>
          </a:xfrm>
          <a:prstGeom prst="rect">
            <a:avLst/>
          </a:prstGeom>
          <a:noFill/>
        </p:spPr>
        <p:txBody>
          <a:bodyPr wrap="none" rtlCol="0">
            <a:spAutoFit/>
          </a:bodyPr>
          <a:lstStyle/>
          <a:p>
            <a:r>
              <a:rPr lang="en-US" sz="2100" dirty="0">
                <a:solidFill>
                  <a:schemeClr val="bg1"/>
                </a:solidFill>
                <a:latin typeface="Arial" panose="020B0604020202020204" pitchFamily="34" charset="0"/>
                <a:cs typeface="Arial" panose="020B0604020202020204" pitchFamily="34" charset="0"/>
              </a:rPr>
              <a:t>Asymptomatic state</a:t>
            </a:r>
          </a:p>
        </p:txBody>
      </p:sp>
      <p:sp>
        <p:nvSpPr>
          <p:cNvPr id="14" name="TextBox 13">
            <a:extLst>
              <a:ext uri="{FF2B5EF4-FFF2-40B4-BE49-F238E27FC236}">
                <a16:creationId xmlns:a16="http://schemas.microsoft.com/office/drawing/2014/main" id="{B06074C6-C516-4134-8813-4086DA7286B5}"/>
              </a:ext>
            </a:extLst>
          </p:cNvPr>
          <p:cNvSpPr txBox="1"/>
          <p:nvPr/>
        </p:nvSpPr>
        <p:spPr>
          <a:xfrm>
            <a:off x="3891969" y="4175582"/>
            <a:ext cx="1813317" cy="415498"/>
          </a:xfrm>
          <a:prstGeom prst="rect">
            <a:avLst/>
          </a:prstGeom>
          <a:noFill/>
        </p:spPr>
        <p:txBody>
          <a:bodyPr wrap="none" rtlCol="0">
            <a:spAutoFit/>
          </a:bodyPr>
          <a:lstStyle/>
          <a:p>
            <a:r>
              <a:rPr lang="en-US" sz="2100" dirty="0">
                <a:solidFill>
                  <a:schemeClr val="bg1"/>
                </a:solidFill>
                <a:latin typeface="Arial" panose="020B0604020202020204" pitchFamily="34" charset="0"/>
                <a:cs typeface="Arial" panose="020B0604020202020204" pitchFamily="34" charset="0"/>
              </a:rPr>
              <a:t>Disease state</a:t>
            </a:r>
          </a:p>
        </p:txBody>
      </p:sp>
      <p:sp>
        <p:nvSpPr>
          <p:cNvPr id="15" name="TextBox 14">
            <a:extLst>
              <a:ext uri="{FF2B5EF4-FFF2-40B4-BE49-F238E27FC236}">
                <a16:creationId xmlns:a16="http://schemas.microsoft.com/office/drawing/2014/main" id="{FAF00748-38C9-450A-86E6-CA116E32B000}"/>
              </a:ext>
            </a:extLst>
          </p:cNvPr>
          <p:cNvSpPr txBox="1"/>
          <p:nvPr/>
        </p:nvSpPr>
        <p:spPr>
          <a:xfrm>
            <a:off x="6083262" y="4171292"/>
            <a:ext cx="2052165" cy="415498"/>
          </a:xfrm>
          <a:prstGeom prst="rect">
            <a:avLst/>
          </a:prstGeom>
          <a:noFill/>
        </p:spPr>
        <p:txBody>
          <a:bodyPr wrap="none" rtlCol="0">
            <a:spAutoFit/>
          </a:bodyPr>
          <a:lstStyle/>
          <a:p>
            <a:r>
              <a:rPr lang="en-US" sz="2100" dirty="0">
                <a:solidFill>
                  <a:schemeClr val="bg1"/>
                </a:solidFill>
                <a:latin typeface="Arial" panose="020B0604020202020204" pitchFamily="34" charset="0"/>
                <a:cs typeface="Arial" panose="020B0604020202020204" pitchFamily="34" charset="0"/>
              </a:rPr>
              <a:t>Absorbing state</a:t>
            </a:r>
          </a:p>
        </p:txBody>
      </p:sp>
    </p:spTree>
    <p:extLst>
      <p:ext uri="{BB962C8B-B14F-4D97-AF65-F5344CB8AC3E}">
        <p14:creationId xmlns:p14="http://schemas.microsoft.com/office/powerpoint/2010/main" val="62012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3B2B6-4A23-B540-A7C8-F6EA387443E7}"/>
              </a:ext>
            </a:extLst>
          </p:cNvPr>
          <p:cNvSpPr>
            <a:spLocks noGrp="1"/>
          </p:cNvSpPr>
          <p:nvPr>
            <p:ph type="ctrTitle"/>
          </p:nvPr>
        </p:nvSpPr>
        <p:spPr>
          <a:xfrm>
            <a:off x="122944" y="188158"/>
            <a:ext cx="8759369" cy="608855"/>
          </a:xfrm>
        </p:spPr>
        <p:txBody>
          <a:bodyPr>
            <a:normAutofit/>
          </a:bodyPr>
          <a:lstStyle/>
          <a:p>
            <a:pPr algn="l">
              <a:lnSpc>
                <a:spcPct val="100000"/>
              </a:lnSpc>
            </a:pPr>
            <a:r>
              <a:rPr lang="en-US" sz="2400" dirty="0">
                <a:latin typeface="Arial" panose="020B0604020202020204" pitchFamily="34" charset="0"/>
                <a:cs typeface="Arial" panose="020B0604020202020204" pitchFamily="34" charset="0"/>
              </a:rPr>
              <a:t>Markov models (4)</a:t>
            </a:r>
          </a:p>
        </p:txBody>
      </p:sp>
      <p:pic>
        <p:nvPicPr>
          <p:cNvPr id="4" name="Picture 3">
            <a:extLst>
              <a:ext uri="{FF2B5EF4-FFF2-40B4-BE49-F238E27FC236}">
                <a16:creationId xmlns:a16="http://schemas.microsoft.com/office/drawing/2014/main" id="{7EFFFB25-EF1E-4B4A-B0E9-DA7F2C22993D}"/>
              </a:ext>
            </a:extLst>
          </p:cNvPr>
          <p:cNvPicPr>
            <a:picLocks noChangeAspect="1"/>
          </p:cNvPicPr>
          <p:nvPr/>
        </p:nvPicPr>
        <p:blipFill>
          <a:blip r:embed="rId2"/>
          <a:stretch>
            <a:fillRect/>
          </a:stretch>
        </p:blipFill>
        <p:spPr>
          <a:xfrm>
            <a:off x="4744185" y="2039117"/>
            <a:ext cx="4399815" cy="1547046"/>
          </a:xfrm>
          <a:prstGeom prst="rect">
            <a:avLst/>
          </a:prstGeom>
        </p:spPr>
      </p:pic>
      <p:sp>
        <p:nvSpPr>
          <p:cNvPr id="14" name="Rectangle 13">
            <a:extLst>
              <a:ext uri="{FF2B5EF4-FFF2-40B4-BE49-F238E27FC236}">
                <a16:creationId xmlns:a16="http://schemas.microsoft.com/office/drawing/2014/main" id="{7F5FFE6D-74D8-4122-8508-D0D9B75B16C1}"/>
              </a:ext>
            </a:extLst>
          </p:cNvPr>
          <p:cNvSpPr/>
          <p:nvPr/>
        </p:nvSpPr>
        <p:spPr>
          <a:xfrm>
            <a:off x="406458" y="1367604"/>
            <a:ext cx="2568743" cy="3513782"/>
          </a:xfrm>
          <a:prstGeom prst="rect">
            <a:avLst/>
          </a:prstGeom>
        </p:spPr>
        <p:txBody>
          <a:bodyPr wrap="square">
            <a:spAutoFit/>
          </a:bodyPr>
          <a:lstStyle/>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Well </a:t>
            </a: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Well</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Well  Illness</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Well  Death</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Illness  Illness</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Illness  Well</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Illness  Death</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Death </a:t>
            </a: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 Death</a:t>
            </a: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9A880619-500C-45B9-B8F3-FD502B736B0D}"/>
              </a:ext>
            </a:extLst>
          </p:cNvPr>
          <p:cNvSpPr/>
          <p:nvPr/>
        </p:nvSpPr>
        <p:spPr>
          <a:xfrm>
            <a:off x="2733817" y="1367604"/>
            <a:ext cx="2568743" cy="3513782"/>
          </a:xfrm>
          <a:prstGeom prst="rect">
            <a:avLst/>
          </a:prstGeom>
        </p:spPr>
        <p:txBody>
          <a:bodyPr wrap="square">
            <a:spAutoFit/>
          </a:bodyPr>
          <a:lstStyle/>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tp1</a:t>
            </a: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tp2</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tp3</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tp4</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tp5</a:t>
            </a: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rPr>
              <a:t>tp6</a:t>
            </a:r>
          </a:p>
          <a:p>
            <a:pPr>
              <a:spcAft>
                <a:spcPts val="450"/>
              </a:spcAft>
            </a:pPr>
            <a:endParaRPr lang="en-US" sz="2100" dirty="0">
              <a:solidFill>
                <a:srgbClr val="006C92"/>
              </a:solidFill>
              <a:latin typeface="Arial" panose="020B0604020202020204" pitchFamily="34" charset="0"/>
              <a:ea typeface="Calibri" panose="020F0502020204030204" pitchFamily="34" charset="0"/>
              <a:cs typeface="Arial" panose="020B0604020202020204" pitchFamily="34" charset="0"/>
              <a:sym typeface="Wingdings" panose="05000000000000000000" pitchFamily="2" charset="2"/>
            </a:endParaRPr>
          </a:p>
          <a:p>
            <a:pPr>
              <a:spcAft>
                <a:spcPts val="450"/>
              </a:spcAft>
            </a:pPr>
            <a:r>
              <a:rPr lang="en-US" sz="2100" dirty="0">
                <a:solidFill>
                  <a:srgbClr val="006C92"/>
                </a:solidFill>
                <a:latin typeface="Arial" panose="020B0604020202020204" pitchFamily="34" charset="0"/>
                <a:ea typeface="Calibri" panose="020F0502020204030204" pitchFamily="34" charset="0"/>
                <a:cs typeface="Arial" panose="020B0604020202020204" pitchFamily="34" charset="0"/>
              </a:rPr>
              <a:t>tp7</a:t>
            </a:r>
          </a:p>
        </p:txBody>
      </p:sp>
      <p:sp>
        <p:nvSpPr>
          <p:cNvPr id="5" name="TextBox 4">
            <a:extLst>
              <a:ext uri="{FF2B5EF4-FFF2-40B4-BE49-F238E27FC236}">
                <a16:creationId xmlns:a16="http://schemas.microsoft.com/office/drawing/2014/main" id="{98B515EF-CF2B-4A94-83F8-A522166D70AF}"/>
              </a:ext>
            </a:extLst>
          </p:cNvPr>
          <p:cNvSpPr txBox="1"/>
          <p:nvPr/>
        </p:nvSpPr>
        <p:spPr>
          <a:xfrm>
            <a:off x="5129955" y="2063695"/>
            <a:ext cx="380232" cy="261610"/>
          </a:xfrm>
          <a:prstGeom prst="rect">
            <a:avLst/>
          </a:prstGeom>
          <a:noFill/>
        </p:spPr>
        <p:txBody>
          <a:bodyPr wrap="none" rtlCol="0">
            <a:spAutoFit/>
          </a:bodyPr>
          <a:lstStyle/>
          <a:p>
            <a:r>
              <a:rPr lang="en-US" sz="1050" dirty="0"/>
              <a:t>tp1</a:t>
            </a:r>
          </a:p>
        </p:txBody>
      </p:sp>
      <p:sp>
        <p:nvSpPr>
          <p:cNvPr id="17" name="TextBox 16">
            <a:extLst>
              <a:ext uri="{FF2B5EF4-FFF2-40B4-BE49-F238E27FC236}">
                <a16:creationId xmlns:a16="http://schemas.microsoft.com/office/drawing/2014/main" id="{987B4065-6970-48B0-84A4-C4A09F22827B}"/>
              </a:ext>
            </a:extLst>
          </p:cNvPr>
          <p:cNvSpPr txBox="1"/>
          <p:nvPr/>
        </p:nvSpPr>
        <p:spPr>
          <a:xfrm>
            <a:off x="6015780" y="2757487"/>
            <a:ext cx="375344" cy="253916"/>
          </a:xfrm>
          <a:prstGeom prst="rect">
            <a:avLst/>
          </a:prstGeom>
          <a:noFill/>
        </p:spPr>
        <p:txBody>
          <a:bodyPr wrap="square" rtlCol="0">
            <a:spAutoFit/>
          </a:bodyPr>
          <a:lstStyle/>
          <a:p>
            <a:r>
              <a:rPr lang="en-US" sz="1050" dirty="0"/>
              <a:t>tp2</a:t>
            </a:r>
          </a:p>
        </p:txBody>
      </p:sp>
      <p:sp>
        <p:nvSpPr>
          <p:cNvPr id="18" name="TextBox 17">
            <a:extLst>
              <a:ext uri="{FF2B5EF4-FFF2-40B4-BE49-F238E27FC236}">
                <a16:creationId xmlns:a16="http://schemas.microsoft.com/office/drawing/2014/main" id="{E919ACDE-379A-429B-B854-3E7CDFC0BAD4}"/>
              </a:ext>
            </a:extLst>
          </p:cNvPr>
          <p:cNvSpPr txBox="1"/>
          <p:nvPr/>
        </p:nvSpPr>
        <p:spPr>
          <a:xfrm>
            <a:off x="6696200" y="3447663"/>
            <a:ext cx="375344" cy="253916"/>
          </a:xfrm>
          <a:prstGeom prst="rect">
            <a:avLst/>
          </a:prstGeom>
          <a:noFill/>
        </p:spPr>
        <p:txBody>
          <a:bodyPr wrap="square" rtlCol="0">
            <a:spAutoFit/>
          </a:bodyPr>
          <a:lstStyle/>
          <a:p>
            <a:r>
              <a:rPr lang="en-US" sz="1050" dirty="0"/>
              <a:t>tp3</a:t>
            </a:r>
          </a:p>
        </p:txBody>
      </p:sp>
      <p:sp>
        <p:nvSpPr>
          <p:cNvPr id="19" name="TextBox 18">
            <a:extLst>
              <a:ext uri="{FF2B5EF4-FFF2-40B4-BE49-F238E27FC236}">
                <a16:creationId xmlns:a16="http://schemas.microsoft.com/office/drawing/2014/main" id="{FEFBECE9-262E-4034-968F-0076EEF4CC00}"/>
              </a:ext>
            </a:extLst>
          </p:cNvPr>
          <p:cNvSpPr txBox="1"/>
          <p:nvPr/>
        </p:nvSpPr>
        <p:spPr>
          <a:xfrm>
            <a:off x="6531742" y="2090350"/>
            <a:ext cx="375344" cy="253916"/>
          </a:xfrm>
          <a:prstGeom prst="rect">
            <a:avLst/>
          </a:prstGeom>
          <a:noFill/>
        </p:spPr>
        <p:txBody>
          <a:bodyPr wrap="square" rtlCol="0">
            <a:spAutoFit/>
          </a:bodyPr>
          <a:lstStyle/>
          <a:p>
            <a:r>
              <a:rPr lang="en-US" sz="1050" dirty="0"/>
              <a:t>tp4</a:t>
            </a:r>
          </a:p>
        </p:txBody>
      </p:sp>
      <p:sp>
        <p:nvSpPr>
          <p:cNvPr id="20" name="TextBox 19">
            <a:extLst>
              <a:ext uri="{FF2B5EF4-FFF2-40B4-BE49-F238E27FC236}">
                <a16:creationId xmlns:a16="http://schemas.microsoft.com/office/drawing/2014/main" id="{AB0AEC5C-E1DC-438C-AF6B-6DFE2D654D71}"/>
              </a:ext>
            </a:extLst>
          </p:cNvPr>
          <p:cNvSpPr txBox="1"/>
          <p:nvPr/>
        </p:nvSpPr>
        <p:spPr>
          <a:xfrm>
            <a:off x="6015780" y="2357058"/>
            <a:ext cx="375344" cy="253916"/>
          </a:xfrm>
          <a:prstGeom prst="rect">
            <a:avLst/>
          </a:prstGeom>
          <a:noFill/>
        </p:spPr>
        <p:txBody>
          <a:bodyPr wrap="square" rtlCol="0">
            <a:spAutoFit/>
          </a:bodyPr>
          <a:lstStyle/>
          <a:p>
            <a:r>
              <a:rPr lang="en-US" sz="1050" dirty="0"/>
              <a:t>tp5</a:t>
            </a:r>
          </a:p>
        </p:txBody>
      </p:sp>
      <p:sp>
        <p:nvSpPr>
          <p:cNvPr id="21" name="TextBox 20">
            <a:extLst>
              <a:ext uri="{FF2B5EF4-FFF2-40B4-BE49-F238E27FC236}">
                <a16:creationId xmlns:a16="http://schemas.microsoft.com/office/drawing/2014/main" id="{3621AC53-99D3-4ADA-8998-9057FCBE72F7}"/>
              </a:ext>
            </a:extLst>
          </p:cNvPr>
          <p:cNvSpPr txBox="1"/>
          <p:nvPr/>
        </p:nvSpPr>
        <p:spPr>
          <a:xfrm>
            <a:off x="7417567" y="2495557"/>
            <a:ext cx="375344" cy="253916"/>
          </a:xfrm>
          <a:prstGeom prst="rect">
            <a:avLst/>
          </a:prstGeom>
          <a:noFill/>
        </p:spPr>
        <p:txBody>
          <a:bodyPr wrap="square" rtlCol="0">
            <a:spAutoFit/>
          </a:bodyPr>
          <a:lstStyle/>
          <a:p>
            <a:r>
              <a:rPr lang="en-US" sz="1050" dirty="0"/>
              <a:t>tp6</a:t>
            </a:r>
          </a:p>
        </p:txBody>
      </p:sp>
      <p:sp>
        <p:nvSpPr>
          <p:cNvPr id="22" name="TextBox 21">
            <a:extLst>
              <a:ext uri="{FF2B5EF4-FFF2-40B4-BE49-F238E27FC236}">
                <a16:creationId xmlns:a16="http://schemas.microsoft.com/office/drawing/2014/main" id="{AE92103F-4B02-418D-AD1D-2F73502DB827}"/>
              </a:ext>
            </a:extLst>
          </p:cNvPr>
          <p:cNvSpPr txBox="1"/>
          <p:nvPr/>
        </p:nvSpPr>
        <p:spPr>
          <a:xfrm>
            <a:off x="7924925" y="2090350"/>
            <a:ext cx="375344" cy="253916"/>
          </a:xfrm>
          <a:prstGeom prst="rect">
            <a:avLst/>
          </a:prstGeom>
          <a:noFill/>
        </p:spPr>
        <p:txBody>
          <a:bodyPr wrap="square" rtlCol="0">
            <a:spAutoFit/>
          </a:bodyPr>
          <a:lstStyle/>
          <a:p>
            <a:r>
              <a:rPr lang="en-US" sz="1050" dirty="0"/>
              <a:t>tp7</a:t>
            </a:r>
          </a:p>
        </p:txBody>
      </p:sp>
      <p:sp>
        <p:nvSpPr>
          <p:cNvPr id="6" name="Right Brace 5">
            <a:extLst>
              <a:ext uri="{FF2B5EF4-FFF2-40B4-BE49-F238E27FC236}">
                <a16:creationId xmlns:a16="http://schemas.microsoft.com/office/drawing/2014/main" id="{F3B864EA-6946-46EC-8B12-4A34EFCF7B42}"/>
              </a:ext>
            </a:extLst>
          </p:cNvPr>
          <p:cNvSpPr/>
          <p:nvPr/>
        </p:nvSpPr>
        <p:spPr>
          <a:xfrm>
            <a:off x="3271838" y="1307307"/>
            <a:ext cx="324316" cy="1264444"/>
          </a:xfrm>
          <a:prstGeom prst="rightBrace">
            <a:avLst>
              <a:gd name="adj1" fmla="val 97470"/>
              <a:gd name="adj2" fmla="val 50000"/>
            </a:avLst>
          </a:prstGeom>
          <a:ln w="28575">
            <a:solidFill>
              <a:srgbClr val="006C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006C92"/>
              </a:solidFill>
            </a:endParaRPr>
          </a:p>
        </p:txBody>
      </p:sp>
      <p:sp>
        <p:nvSpPr>
          <p:cNvPr id="7" name="TextBox 6">
            <a:extLst>
              <a:ext uri="{FF2B5EF4-FFF2-40B4-BE49-F238E27FC236}">
                <a16:creationId xmlns:a16="http://schemas.microsoft.com/office/drawing/2014/main" id="{8D757DA6-37A9-4081-8EDF-0950B4BDD65E}"/>
              </a:ext>
            </a:extLst>
          </p:cNvPr>
          <p:cNvSpPr txBox="1"/>
          <p:nvPr/>
        </p:nvSpPr>
        <p:spPr>
          <a:xfrm>
            <a:off x="3736315" y="1743320"/>
            <a:ext cx="870751" cy="415498"/>
          </a:xfrm>
          <a:prstGeom prst="rect">
            <a:avLst/>
          </a:prstGeom>
          <a:noFill/>
        </p:spPr>
        <p:txBody>
          <a:bodyPr wrap="none" rtlCol="0">
            <a:spAutoFit/>
          </a:bodyPr>
          <a:lstStyle/>
          <a:p>
            <a:r>
              <a:rPr lang="en-US" sz="2100" dirty="0">
                <a:solidFill>
                  <a:srgbClr val="006C92"/>
                </a:solidFill>
                <a:latin typeface="Arial" panose="020B0604020202020204" pitchFamily="34" charset="0"/>
                <a:cs typeface="Arial" panose="020B0604020202020204" pitchFamily="34" charset="0"/>
              </a:rPr>
              <a:t>100%</a:t>
            </a:r>
          </a:p>
        </p:txBody>
      </p:sp>
      <p:sp>
        <p:nvSpPr>
          <p:cNvPr id="25" name="Right Brace 24">
            <a:extLst>
              <a:ext uri="{FF2B5EF4-FFF2-40B4-BE49-F238E27FC236}">
                <a16:creationId xmlns:a16="http://schemas.microsoft.com/office/drawing/2014/main" id="{4EDA4901-CA38-41A8-A976-D9A70D941003}"/>
              </a:ext>
            </a:extLst>
          </p:cNvPr>
          <p:cNvSpPr/>
          <p:nvPr/>
        </p:nvSpPr>
        <p:spPr>
          <a:xfrm>
            <a:off x="3283350" y="2815441"/>
            <a:ext cx="324316" cy="1264444"/>
          </a:xfrm>
          <a:prstGeom prst="rightBrace">
            <a:avLst>
              <a:gd name="adj1" fmla="val 97470"/>
              <a:gd name="adj2" fmla="val 50000"/>
            </a:avLst>
          </a:prstGeom>
          <a:ln w="28575">
            <a:solidFill>
              <a:srgbClr val="006C9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solidFill>
                <a:srgbClr val="006C92"/>
              </a:solidFill>
            </a:endParaRPr>
          </a:p>
        </p:txBody>
      </p:sp>
      <p:sp>
        <p:nvSpPr>
          <p:cNvPr id="26" name="TextBox 25">
            <a:extLst>
              <a:ext uri="{FF2B5EF4-FFF2-40B4-BE49-F238E27FC236}">
                <a16:creationId xmlns:a16="http://schemas.microsoft.com/office/drawing/2014/main" id="{11EC768E-3716-4E1D-A58D-481239DFEE8E}"/>
              </a:ext>
            </a:extLst>
          </p:cNvPr>
          <p:cNvSpPr txBox="1"/>
          <p:nvPr/>
        </p:nvSpPr>
        <p:spPr>
          <a:xfrm>
            <a:off x="3747827" y="3251455"/>
            <a:ext cx="870751" cy="415498"/>
          </a:xfrm>
          <a:prstGeom prst="rect">
            <a:avLst/>
          </a:prstGeom>
          <a:noFill/>
        </p:spPr>
        <p:txBody>
          <a:bodyPr wrap="none" rtlCol="0">
            <a:spAutoFit/>
          </a:bodyPr>
          <a:lstStyle/>
          <a:p>
            <a:r>
              <a:rPr lang="en-US" sz="2100" dirty="0">
                <a:solidFill>
                  <a:srgbClr val="006C92"/>
                </a:solidFill>
                <a:latin typeface="Arial" panose="020B0604020202020204" pitchFamily="34" charset="0"/>
                <a:cs typeface="Arial" panose="020B0604020202020204" pitchFamily="34" charset="0"/>
              </a:rPr>
              <a:t>100%</a:t>
            </a:r>
          </a:p>
        </p:txBody>
      </p:sp>
    </p:spTree>
    <p:extLst>
      <p:ext uri="{BB962C8B-B14F-4D97-AF65-F5344CB8AC3E}">
        <p14:creationId xmlns:p14="http://schemas.microsoft.com/office/powerpoint/2010/main" val="154883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wipe(left)">
                                      <p:cBhvr>
                                        <p:cTn id="4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7" grpId="0"/>
      <p:bldP spid="18" grpId="0"/>
      <p:bldP spid="19" grpId="0"/>
      <p:bldP spid="20" grpId="0"/>
      <p:bldP spid="21" grpId="0"/>
      <p:bldP spid="22" grpId="0"/>
      <p:bldP spid="6" grpId="0" animBg="1"/>
      <p:bldP spid="7" grpId="0"/>
      <p:bldP spid="25" grpId="0" animBg="1"/>
      <p:bldP spid="26" grpId="0"/>
    </p:bldLst>
  </p:timing>
</p:sld>
</file>

<file path=ppt/theme/theme1.xml><?xml version="1.0" encoding="utf-8"?>
<a:theme xmlns:a="http://schemas.openxmlformats.org/drawingml/2006/main" name="Section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CSDHealth-16x9" id="{6D9D32FB-35C8-1345-8EFA-FDD3A2A06C29}" vid="{C3C87989-F9C7-F540-B8B8-EF7C3FAE362D}"/>
    </a:ext>
  </a:extLst>
</a:theme>
</file>

<file path=ppt/theme/theme2.xml><?xml version="1.0" encoding="utf-8"?>
<a:theme xmlns:a="http://schemas.openxmlformats.org/drawingml/2006/main" name="Content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CSDHealth-16x9" id="{6D9D32FB-35C8-1345-8EFA-FDD3A2A06C29}" vid="{D1FA57BC-5BD4-D841-879B-304073B8C059}"/>
    </a:ext>
  </a:extLst>
</a:theme>
</file>

<file path=ppt/theme/theme3.xml><?xml version="1.0" encoding="utf-8"?>
<a:theme xmlns:a="http://schemas.openxmlformats.org/drawingml/2006/main" name="Closing Slides">
  <a:themeElements>
    <a:clrScheme name="UC San Diego Health">
      <a:dk1>
        <a:srgbClr val="464749"/>
      </a:dk1>
      <a:lt1>
        <a:srgbClr val="FFFFFF"/>
      </a:lt1>
      <a:dk2>
        <a:srgbClr val="101D3A"/>
      </a:dk2>
      <a:lt2>
        <a:srgbClr val="FFFFFF"/>
      </a:lt2>
      <a:accent1>
        <a:srgbClr val="0C68AC"/>
      </a:accent1>
      <a:accent2>
        <a:srgbClr val="15A599"/>
      </a:accent2>
      <a:accent3>
        <a:srgbClr val="0C636E"/>
      </a:accent3>
      <a:accent4>
        <a:srgbClr val="443D82"/>
      </a:accent4>
      <a:accent5>
        <a:srgbClr val="671943"/>
      </a:accent5>
      <a:accent6>
        <a:srgbClr val="A7B306"/>
      </a:accent6>
      <a:hlink>
        <a:srgbClr val="AA0023"/>
      </a:hlink>
      <a:folHlink>
        <a:srgbClr val="0C68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UCSDHealth-16x9" id="{6D9D32FB-35C8-1345-8EFA-FDD3A2A06C29}" vid="{8A1976B6-3092-9542-A19D-BACDE20306AC}"/>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AE8EF9B5484074A9AD6AE3ECE890B10" ma:contentTypeVersion="1" ma:contentTypeDescription="Create a new document." ma:contentTypeScope="" ma:versionID="e3ebee926d0fba3772ddfd6cf3762369">
  <xsd:schema xmlns:xsd="http://www.w3.org/2001/XMLSchema" xmlns:xs="http://www.w3.org/2001/XMLSchema" xmlns:p="http://schemas.microsoft.com/office/2006/metadata/properties" xmlns:ns1="http://schemas.microsoft.com/sharepoint/v3" targetNamespace="http://schemas.microsoft.com/office/2006/metadata/properties" ma:root="true" ma:fieldsID="a447206dab0015f8b9f8924535193e8c"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45859A-C588-4588-AB1B-0F629E367C93}">
  <ds:schemaRefs>
    <ds:schemaRef ds:uri="http://schemas.microsoft.com/sharepoint/v3/contenttype/forms"/>
  </ds:schemaRefs>
</ds:datastoreItem>
</file>

<file path=customXml/itemProps2.xml><?xml version="1.0" encoding="utf-8"?>
<ds:datastoreItem xmlns:ds="http://schemas.openxmlformats.org/officeDocument/2006/customXml" ds:itemID="{F2E3C980-C590-44A7-B970-BBC4E6ABA5CF}">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8F971539-B776-48D0-B41E-084723CFE5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UCSDHealth-PPT-16x9</Template>
  <TotalTime>5458</TotalTime>
  <Words>1565</Words>
  <Application>Microsoft Macintosh PowerPoint</Application>
  <PresentationFormat>On-screen Show (16:9)</PresentationFormat>
  <Paragraphs>422</Paragraphs>
  <Slides>57</Slides>
  <Notes>7</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57</vt:i4>
      </vt:variant>
    </vt:vector>
  </HeadingPairs>
  <TitlesOfParts>
    <vt:vector size="66" baseType="lpstr">
      <vt:lpstr>Arial</vt:lpstr>
      <vt:lpstr>calibri</vt:lpstr>
      <vt:lpstr>calibri</vt:lpstr>
      <vt:lpstr>Cambria Math</vt:lpstr>
      <vt:lpstr>Georgia</vt:lpstr>
      <vt:lpstr>Segoe UI</vt:lpstr>
      <vt:lpstr>Section Slides</vt:lpstr>
      <vt:lpstr>Content Slides</vt:lpstr>
      <vt:lpstr>Closing Slides</vt:lpstr>
      <vt:lpstr>PowerPoint Presentation</vt:lpstr>
      <vt:lpstr>Disclosures and Disclaimers</vt:lpstr>
      <vt:lpstr>Outline</vt:lpstr>
      <vt:lpstr>Limitations of decision trees (1)</vt:lpstr>
      <vt:lpstr>Limitations of decision trees (2)</vt:lpstr>
      <vt:lpstr>Markov models (1)</vt:lpstr>
      <vt:lpstr>Markov models (2)</vt:lpstr>
      <vt:lpstr>Markov models (3)</vt:lpstr>
      <vt:lpstr>Markov models (4)</vt:lpstr>
      <vt:lpstr>Markov models (5)</vt:lpstr>
      <vt:lpstr>Markov model features (1)</vt:lpstr>
      <vt:lpstr>Markov chain versus process (1)</vt:lpstr>
      <vt:lpstr>Markov chain versus process (2)</vt:lpstr>
      <vt:lpstr>Markov chain versus process (3)</vt:lpstr>
      <vt:lpstr>Markov chain versus process (4)</vt:lpstr>
      <vt:lpstr>PowerPoint Presentation</vt:lpstr>
      <vt:lpstr>Estimating transition probabilities (1)</vt:lpstr>
      <vt:lpstr>Estimating transition probabilities (2)</vt:lpstr>
      <vt:lpstr>Estimating transition probabilities (3)</vt:lpstr>
      <vt:lpstr>Estimating transition probabilities (4)</vt:lpstr>
      <vt:lpstr>Estimating transition probabilities (5)</vt:lpstr>
      <vt:lpstr>PowerPoint Presentation</vt:lpstr>
      <vt:lpstr>Cohort versus Microsimulations (1)</vt:lpstr>
      <vt:lpstr>Cohort versus Microsimulations (2)</vt:lpstr>
      <vt:lpstr>Cohort versus Microsimulations (3)</vt:lpstr>
      <vt:lpstr>Cohort versus Microsimulations (4)</vt:lpstr>
      <vt:lpstr>Cohort versus Microsimulations (5)</vt:lpstr>
      <vt:lpstr>Cohort versus Microsimulations (6)</vt:lpstr>
      <vt:lpstr>Cohort versus Microsimulations (7)</vt:lpstr>
      <vt:lpstr>Cohort versus Microsimulations (8)</vt:lpstr>
      <vt:lpstr>Cohort versus Microsimulations (9)</vt:lpstr>
      <vt:lpstr>Cohort versus Microsimulations (10)</vt:lpstr>
      <vt:lpstr>Cohort versus Microsimulations (11)</vt:lpstr>
      <vt:lpstr>PowerPoint Presentation</vt:lpstr>
      <vt:lpstr>Discounting and inflation</vt:lpstr>
      <vt:lpstr>Discounting</vt:lpstr>
      <vt:lpstr>Inflation</vt:lpstr>
      <vt:lpstr>PowerPoint Presentation</vt:lpstr>
      <vt:lpstr>File location</vt:lpstr>
      <vt:lpstr>Setting up the Markov model</vt:lpstr>
      <vt:lpstr>Assign costs and utilities to the states</vt:lpstr>
      <vt:lpstr>Model properties</vt:lpstr>
      <vt:lpstr>Calculating expected probabilities (1)</vt:lpstr>
      <vt:lpstr>Calculating expected probabilities (2)</vt:lpstr>
      <vt:lpstr>Calculating expected probabilities (3)</vt:lpstr>
      <vt:lpstr>Calculating expected probabilities (4)</vt:lpstr>
      <vt:lpstr>Calculating expected costs and utilities (1)</vt:lpstr>
      <vt:lpstr>Calculating expected costs and utilities (2)</vt:lpstr>
      <vt:lpstr>Calculating expected costs and utilities (3)</vt:lpstr>
      <vt:lpstr>Calculating expected costs and utilities (4)</vt:lpstr>
      <vt:lpstr>Calculating expected costs and utilities (5)</vt:lpstr>
      <vt:lpstr>Applying discounting</vt:lpstr>
      <vt:lpstr>Markov model results (1)</vt:lpstr>
      <vt:lpstr>Markov model results (2)</vt:lpstr>
      <vt:lpstr>PowerPoint Presentation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 Arial 40pt</dc:title>
  <dc:creator>Toombs, Monica</dc:creator>
  <cp:lastModifiedBy>Mark Bounthavong</cp:lastModifiedBy>
  <cp:revision>610</cp:revision>
  <cp:lastPrinted>2015-03-25T16:12:35Z</cp:lastPrinted>
  <dcterms:created xsi:type="dcterms:W3CDTF">2016-05-16T17:59:33Z</dcterms:created>
  <dcterms:modified xsi:type="dcterms:W3CDTF">2023-11-29T18:47:06Z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0x010100FAE8EF9B5484074A9AD6AE3ECE890B10</vt:lpwstr>
  </property>
</Properties>
</file>